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0287000" cx="18288000"/>
  <p:notesSz cx="6858000" cy="9144000"/>
  <p:embeddedFontLst>
    <p:embeddedFont>
      <p:font typeface="Assistant"/>
      <p:regular r:id="rId17"/>
      <p:bold r:id="rId18"/>
    </p:embeddedFont>
    <p:embeddedFont>
      <p:font typeface="Heebo Black"/>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0" roundtripDataSignature="AMtx7mg/K2/2f8AqGSFuokNEwY/FrBrS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ssistan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HeeboBlack-bold.fntdata"/><Relationship Id="rId6" Type="http://schemas.openxmlformats.org/officeDocument/2006/relationships/slide" Target="slides/slide1.xml"/><Relationship Id="rId18" Type="http://schemas.openxmlformats.org/officeDocument/2006/relationships/font" Target="fonts/Assistan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123B"/>
        </a:solidFill>
      </p:bgPr>
    </p:bg>
    <p:spTree>
      <p:nvGrpSpPr>
        <p:cNvPr id="83" name="Shape 83"/>
        <p:cNvGrpSpPr/>
        <p:nvPr/>
      </p:nvGrpSpPr>
      <p:grpSpPr>
        <a:xfrm>
          <a:off x="0" y="0"/>
          <a:ext cx="0" cy="0"/>
          <a:chOff x="0" y="0"/>
          <a:chExt cx="0" cy="0"/>
        </a:xfrm>
      </p:grpSpPr>
      <p:sp>
        <p:nvSpPr>
          <p:cNvPr id="84" name="Google Shape;84;p1"/>
          <p:cNvSpPr/>
          <p:nvPr/>
        </p:nvSpPr>
        <p:spPr>
          <a:xfrm>
            <a:off x="152400" y="66708"/>
            <a:ext cx="9144000" cy="3867394"/>
          </a:xfrm>
          <a:custGeom>
            <a:rect b="b" l="l" r="r" t="t"/>
            <a:pathLst>
              <a:path extrusionOk="0" h="5668060" w="11747274">
                <a:moveTo>
                  <a:pt x="0" y="0"/>
                </a:moveTo>
                <a:lnTo>
                  <a:pt x="11747274" y="0"/>
                </a:lnTo>
                <a:lnTo>
                  <a:pt x="11747274" y="5668060"/>
                </a:lnTo>
                <a:lnTo>
                  <a:pt x="0" y="5668060"/>
                </a:lnTo>
                <a:lnTo>
                  <a:pt x="0" y="0"/>
                </a:lnTo>
                <a:close/>
              </a:path>
            </a:pathLst>
          </a:custGeom>
          <a:blipFill rotWithShape="1">
            <a:blip r:embed="rId3">
              <a:alphaModFix/>
            </a:blip>
            <a:stretch>
              <a:fillRect b="0" l="0" r="0" t="0"/>
            </a:stretch>
          </a:blipFill>
          <a:ln>
            <a:noFill/>
          </a:ln>
        </p:spPr>
      </p:sp>
      <p:sp>
        <p:nvSpPr>
          <p:cNvPr id="85" name="Google Shape;85;p1"/>
          <p:cNvSpPr/>
          <p:nvPr/>
        </p:nvSpPr>
        <p:spPr>
          <a:xfrm rot="10800000">
            <a:off x="7467599" y="5400053"/>
            <a:ext cx="10820399" cy="4886946"/>
          </a:xfrm>
          <a:custGeom>
            <a:rect b="b" l="l" r="r" t="t"/>
            <a:pathLst>
              <a:path extrusionOk="0" h="5786173" w="11992069">
                <a:moveTo>
                  <a:pt x="0" y="0"/>
                </a:moveTo>
                <a:lnTo>
                  <a:pt x="11992069" y="0"/>
                </a:lnTo>
                <a:lnTo>
                  <a:pt x="11992069" y="5786173"/>
                </a:lnTo>
                <a:lnTo>
                  <a:pt x="0" y="578617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6" name="Google Shape;86;p1"/>
          <p:cNvGrpSpPr/>
          <p:nvPr/>
        </p:nvGrpSpPr>
        <p:grpSpPr>
          <a:xfrm>
            <a:off x="3401847" y="4144055"/>
            <a:ext cx="11484305" cy="2012211"/>
            <a:chOff x="0" y="85725"/>
            <a:chExt cx="15312407" cy="2682949"/>
          </a:xfrm>
        </p:grpSpPr>
        <p:sp>
          <p:nvSpPr>
            <p:cNvPr id="87" name="Google Shape;87;p1"/>
            <p:cNvSpPr txBox="1"/>
            <p:nvPr/>
          </p:nvSpPr>
          <p:spPr>
            <a:xfrm>
              <a:off x="0" y="85725"/>
              <a:ext cx="15312407" cy="167466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4730">
                  <a:solidFill>
                    <a:srgbClr val="FFFFFF"/>
                  </a:solidFill>
                  <a:latin typeface="Heebo Black"/>
                  <a:ea typeface="Heebo Black"/>
                  <a:cs typeface="Heebo Black"/>
                  <a:sym typeface="Heebo Black"/>
                </a:rPr>
                <a:t>RETAIL SALES DATA PIPELINE USING AZURE MEDALLION ARCHITECTURE</a:t>
              </a:r>
              <a:endParaRPr/>
            </a:p>
          </p:txBody>
        </p:sp>
        <p:sp>
          <p:nvSpPr>
            <p:cNvPr id="88" name="Google Shape;88;p1"/>
            <p:cNvSpPr txBox="1"/>
            <p:nvPr/>
          </p:nvSpPr>
          <p:spPr>
            <a:xfrm>
              <a:off x="0" y="2214045"/>
              <a:ext cx="15312407" cy="554629"/>
            </a:xfrm>
            <a:prstGeom prst="rect">
              <a:avLst/>
            </a:prstGeom>
            <a:noFill/>
            <a:ln>
              <a:noFill/>
            </a:ln>
          </p:spPr>
          <p:txBody>
            <a:bodyPr anchorCtr="0" anchor="t" bIns="0" lIns="0" spcFirstLastPara="1" rIns="0" wrap="square" tIns="0">
              <a:spAutoFit/>
            </a:bodyPr>
            <a:lstStyle/>
            <a:p>
              <a:pPr indent="0" lvl="0" marL="0" marR="0" rtl="0" algn="ctr">
                <a:lnSpc>
                  <a:spcPct val="16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a:off x="1028700" y="8022038"/>
            <a:ext cx="1304761" cy="1236262"/>
          </a:xfrm>
          <a:custGeom>
            <a:rect b="b" l="l" r="r" t="t"/>
            <a:pathLst>
              <a:path extrusionOk="0" h="1236262" w="1304761">
                <a:moveTo>
                  <a:pt x="0" y="0"/>
                </a:moveTo>
                <a:lnTo>
                  <a:pt x="1304761" y="0"/>
                </a:lnTo>
                <a:lnTo>
                  <a:pt x="1304761" y="1236262"/>
                </a:lnTo>
                <a:lnTo>
                  <a:pt x="0" y="1236262"/>
                </a:lnTo>
                <a:lnTo>
                  <a:pt x="0" y="0"/>
                </a:lnTo>
                <a:close/>
              </a:path>
            </a:pathLst>
          </a:custGeom>
          <a:blipFill rotWithShape="1">
            <a:blip r:embed="rId4">
              <a:alphaModFix/>
            </a:blip>
            <a:stretch>
              <a:fillRect b="0" l="0" r="0" t="0"/>
            </a:stretch>
          </a:blipFill>
          <a:ln>
            <a:noFill/>
          </a:ln>
        </p:spPr>
      </p:sp>
      <p:sp>
        <p:nvSpPr>
          <p:cNvPr id="90" name="Google Shape;90;p1"/>
          <p:cNvSpPr/>
          <p:nvPr/>
        </p:nvSpPr>
        <p:spPr>
          <a:xfrm>
            <a:off x="15954539" y="1028700"/>
            <a:ext cx="1304761" cy="1236262"/>
          </a:xfrm>
          <a:custGeom>
            <a:rect b="b" l="l" r="r" t="t"/>
            <a:pathLst>
              <a:path extrusionOk="0" h="1236262" w="1304761">
                <a:moveTo>
                  <a:pt x="0" y="0"/>
                </a:moveTo>
                <a:lnTo>
                  <a:pt x="1304761" y="0"/>
                </a:lnTo>
                <a:lnTo>
                  <a:pt x="1304761" y="1236262"/>
                </a:lnTo>
                <a:lnTo>
                  <a:pt x="0" y="1236262"/>
                </a:lnTo>
                <a:lnTo>
                  <a:pt x="0" y="0"/>
                </a:lnTo>
                <a:close/>
              </a:path>
            </a:pathLst>
          </a:custGeom>
          <a:blipFill rotWithShape="1">
            <a:blip r:embed="rId4">
              <a:alphaModFix/>
            </a:blip>
            <a:stretch>
              <a:fillRect b="0" l="0" r="0" t="0"/>
            </a:stretch>
          </a:blipFill>
          <a:ln>
            <a:noFill/>
          </a:ln>
        </p:spPr>
      </p:sp>
      <p:sp>
        <p:nvSpPr>
          <p:cNvPr id="91" name="Google Shape;91;p1"/>
          <p:cNvSpPr/>
          <p:nvPr/>
        </p:nvSpPr>
        <p:spPr>
          <a:xfrm>
            <a:off x="-778351" y="6352898"/>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5">
              <a:alphaModFix/>
            </a:blip>
            <a:stretch>
              <a:fillRect b="0" l="0" r="0" t="0"/>
            </a:stretch>
          </a:blipFill>
          <a:ln>
            <a:noFill/>
          </a:ln>
        </p:spPr>
      </p:sp>
      <p:sp>
        <p:nvSpPr>
          <p:cNvPr id="92" name="Google Shape;92;p1"/>
          <p:cNvSpPr/>
          <p:nvPr/>
        </p:nvSpPr>
        <p:spPr>
          <a:xfrm>
            <a:off x="16606919" y="1646831"/>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5">
              <a:alphaModFix/>
            </a:blip>
            <a:stretch>
              <a:fillRect b="0" l="0" r="0" t="0"/>
            </a:stretch>
          </a:blipFill>
          <a:ln>
            <a:noFill/>
          </a:ln>
        </p:spPr>
      </p:sp>
      <p:sp>
        <p:nvSpPr>
          <p:cNvPr id="93" name="Google Shape;93;p1"/>
          <p:cNvSpPr txBox="1"/>
          <p:nvPr>
            <p:ph idx="1" type="subTitle"/>
          </p:nvPr>
        </p:nvSpPr>
        <p:spPr>
          <a:xfrm>
            <a:off x="2333444" y="6412775"/>
            <a:ext cx="9818700" cy="175260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Clr>
                <a:schemeClr val="lt1"/>
              </a:buClr>
              <a:buSzPct val="100000"/>
              <a:buNone/>
            </a:pPr>
            <a:r>
              <a:rPr lang="en-US">
                <a:solidFill>
                  <a:schemeClr val="lt1"/>
                </a:solidFill>
                <a:latin typeface="Heebo Black"/>
                <a:ea typeface="Heebo Black"/>
                <a:cs typeface="Heebo Black"/>
                <a:sym typeface="Heebo Black"/>
              </a:rPr>
              <a:t>Aniket Sarawgi ( CI/CD + ADF Pipeline)</a:t>
            </a:r>
            <a:endParaRPr/>
          </a:p>
          <a:p>
            <a:pPr indent="0" lvl="0" marL="0" rtl="0" algn="l">
              <a:spcBef>
                <a:spcPts val="640"/>
              </a:spcBef>
              <a:spcAft>
                <a:spcPts val="0"/>
              </a:spcAft>
              <a:buClr>
                <a:schemeClr val="lt1"/>
              </a:buClr>
              <a:buSzPct val="100000"/>
              <a:buNone/>
            </a:pPr>
            <a:r>
              <a:rPr lang="en-US">
                <a:solidFill>
                  <a:schemeClr val="lt1"/>
                </a:solidFill>
                <a:latin typeface="Heebo Black"/>
                <a:ea typeface="Heebo Black"/>
                <a:cs typeface="Heebo Black"/>
                <a:sym typeface="Heebo Black"/>
              </a:rPr>
              <a:t>Kushagra Shreyashkar (Cleaning,Aggregation + ADF)</a:t>
            </a:r>
            <a:endParaRPr>
              <a:solidFill>
                <a:schemeClr val="lt1"/>
              </a:solidFill>
              <a:latin typeface="Heebo Black"/>
              <a:ea typeface="Heebo Black"/>
              <a:cs typeface="Heebo Black"/>
              <a:sym typeface="Heebo Black"/>
            </a:endParaRPr>
          </a:p>
          <a:p>
            <a:pPr indent="0" lvl="0" marL="0" rtl="0" algn="l">
              <a:spcBef>
                <a:spcPts val="640"/>
              </a:spcBef>
              <a:spcAft>
                <a:spcPts val="0"/>
              </a:spcAft>
              <a:buClr>
                <a:schemeClr val="lt1"/>
              </a:buClr>
              <a:buSzPct val="100000"/>
              <a:buNone/>
            </a:pPr>
            <a:r>
              <a:rPr lang="en-US">
                <a:solidFill>
                  <a:schemeClr val="lt1"/>
                </a:solidFill>
                <a:latin typeface="Heebo Black"/>
                <a:ea typeface="Heebo Black"/>
                <a:cs typeface="Heebo Black"/>
                <a:sym typeface="Heebo Black"/>
              </a:rPr>
              <a:t>Sushil Nandalal Marathe (ML LR model + ADF)</a:t>
            </a:r>
            <a:endParaRPr>
              <a:solidFill>
                <a:schemeClr val="lt1"/>
              </a:solidFill>
              <a:latin typeface="Heebo Black"/>
              <a:ea typeface="Heebo Black"/>
              <a:cs typeface="Heebo Black"/>
              <a:sym typeface="Heeb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123B"/>
        </a:solidFill>
      </p:bgPr>
    </p:bg>
    <p:spTree>
      <p:nvGrpSpPr>
        <p:cNvPr id="203" name="Shape 203"/>
        <p:cNvGrpSpPr/>
        <p:nvPr/>
      </p:nvGrpSpPr>
      <p:grpSpPr>
        <a:xfrm>
          <a:off x="0" y="0"/>
          <a:ext cx="0" cy="0"/>
          <a:chOff x="0" y="0"/>
          <a:chExt cx="0" cy="0"/>
        </a:xfrm>
      </p:grpSpPr>
      <p:sp>
        <p:nvSpPr>
          <p:cNvPr id="204" name="Google Shape;204;p10"/>
          <p:cNvSpPr/>
          <p:nvPr/>
        </p:nvSpPr>
        <p:spPr>
          <a:xfrm rot="2126705">
            <a:off x="14698149" y="-596465"/>
            <a:ext cx="3288317" cy="3144454"/>
          </a:xfrm>
          <a:custGeom>
            <a:rect b="b" l="l" r="r" t="t"/>
            <a:pathLst>
              <a:path extrusionOk="0" h="3144454" w="3288317">
                <a:moveTo>
                  <a:pt x="0" y="0"/>
                </a:moveTo>
                <a:lnTo>
                  <a:pt x="3288317" y="0"/>
                </a:lnTo>
                <a:lnTo>
                  <a:pt x="3288317" y="3144453"/>
                </a:lnTo>
                <a:lnTo>
                  <a:pt x="0" y="3144453"/>
                </a:lnTo>
                <a:lnTo>
                  <a:pt x="0" y="0"/>
                </a:lnTo>
                <a:close/>
              </a:path>
            </a:pathLst>
          </a:custGeom>
          <a:blipFill rotWithShape="1">
            <a:blip r:embed="rId3">
              <a:alphaModFix/>
            </a:blip>
            <a:stretch>
              <a:fillRect b="0" l="0" r="0" t="0"/>
            </a:stretch>
          </a:blipFill>
          <a:ln>
            <a:noFill/>
          </a:ln>
        </p:spPr>
      </p:sp>
      <p:sp>
        <p:nvSpPr>
          <p:cNvPr id="205" name="Google Shape;205;p10"/>
          <p:cNvSpPr/>
          <p:nvPr/>
        </p:nvSpPr>
        <p:spPr>
          <a:xfrm>
            <a:off x="-766888" y="1048926"/>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4">
              <a:alphaModFix/>
            </a:blip>
            <a:stretch>
              <a:fillRect b="0" l="0" r="0" t="0"/>
            </a:stretch>
          </a:blipFill>
          <a:ln>
            <a:noFill/>
          </a:ln>
        </p:spPr>
      </p:sp>
      <p:sp>
        <p:nvSpPr>
          <p:cNvPr id="206" name="Google Shape;206;p10"/>
          <p:cNvSpPr/>
          <p:nvPr/>
        </p:nvSpPr>
        <p:spPr>
          <a:xfrm>
            <a:off x="10800839" y="-669243"/>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4">
              <a:alphaModFix/>
            </a:blip>
            <a:stretch>
              <a:fillRect b="0" l="0" r="0" t="0"/>
            </a:stretch>
          </a:blipFill>
          <a:ln>
            <a:noFill/>
          </a:ln>
        </p:spPr>
      </p:sp>
      <p:sp>
        <p:nvSpPr>
          <p:cNvPr id="207" name="Google Shape;207;p10"/>
          <p:cNvSpPr/>
          <p:nvPr/>
        </p:nvSpPr>
        <p:spPr>
          <a:xfrm>
            <a:off x="462828" y="4043075"/>
            <a:ext cx="818192" cy="775237"/>
          </a:xfrm>
          <a:custGeom>
            <a:rect b="b" l="l" r="r" t="t"/>
            <a:pathLst>
              <a:path extrusionOk="0" h="775237" w="818192">
                <a:moveTo>
                  <a:pt x="0" y="0"/>
                </a:moveTo>
                <a:lnTo>
                  <a:pt x="818192" y="0"/>
                </a:lnTo>
                <a:lnTo>
                  <a:pt x="818192" y="775237"/>
                </a:lnTo>
                <a:lnTo>
                  <a:pt x="0" y="775237"/>
                </a:lnTo>
                <a:lnTo>
                  <a:pt x="0" y="0"/>
                </a:lnTo>
                <a:close/>
              </a:path>
            </a:pathLst>
          </a:custGeom>
          <a:blipFill rotWithShape="1">
            <a:blip r:embed="rId5">
              <a:alphaModFix/>
            </a:blip>
            <a:stretch>
              <a:fillRect b="0" l="0" r="0" t="0"/>
            </a:stretch>
          </a:blipFill>
          <a:ln>
            <a:noFill/>
          </a:ln>
        </p:spPr>
      </p:sp>
      <p:sp>
        <p:nvSpPr>
          <p:cNvPr id="208" name="Google Shape;208;p10"/>
          <p:cNvSpPr/>
          <p:nvPr/>
        </p:nvSpPr>
        <p:spPr>
          <a:xfrm>
            <a:off x="11958901" y="4043075"/>
            <a:ext cx="818192" cy="775237"/>
          </a:xfrm>
          <a:custGeom>
            <a:rect b="b" l="l" r="r" t="t"/>
            <a:pathLst>
              <a:path extrusionOk="0" h="775237" w="818192">
                <a:moveTo>
                  <a:pt x="0" y="0"/>
                </a:moveTo>
                <a:lnTo>
                  <a:pt x="818192" y="0"/>
                </a:lnTo>
                <a:lnTo>
                  <a:pt x="818192" y="775237"/>
                </a:lnTo>
                <a:lnTo>
                  <a:pt x="0" y="775237"/>
                </a:lnTo>
                <a:lnTo>
                  <a:pt x="0" y="0"/>
                </a:lnTo>
                <a:close/>
              </a:path>
            </a:pathLst>
          </a:custGeom>
          <a:blipFill rotWithShape="1">
            <a:blip r:embed="rId5">
              <a:alphaModFix/>
            </a:blip>
            <a:stretch>
              <a:fillRect b="0" l="0" r="0" t="0"/>
            </a:stretch>
          </a:blipFill>
          <a:ln>
            <a:noFill/>
          </a:ln>
        </p:spPr>
      </p:sp>
      <p:sp>
        <p:nvSpPr>
          <p:cNvPr id="209" name="Google Shape;209;p10"/>
          <p:cNvSpPr/>
          <p:nvPr/>
        </p:nvSpPr>
        <p:spPr>
          <a:xfrm>
            <a:off x="6518053" y="4043075"/>
            <a:ext cx="818192" cy="775237"/>
          </a:xfrm>
          <a:custGeom>
            <a:rect b="b" l="l" r="r" t="t"/>
            <a:pathLst>
              <a:path extrusionOk="0" h="775237" w="818192">
                <a:moveTo>
                  <a:pt x="0" y="0"/>
                </a:moveTo>
                <a:lnTo>
                  <a:pt x="818192" y="0"/>
                </a:lnTo>
                <a:lnTo>
                  <a:pt x="818192" y="775237"/>
                </a:lnTo>
                <a:lnTo>
                  <a:pt x="0" y="775237"/>
                </a:lnTo>
                <a:lnTo>
                  <a:pt x="0" y="0"/>
                </a:lnTo>
                <a:close/>
              </a:path>
            </a:pathLst>
          </a:custGeom>
          <a:blipFill rotWithShape="1">
            <a:blip r:embed="rId5">
              <a:alphaModFix/>
            </a:blip>
            <a:stretch>
              <a:fillRect b="0" l="0" r="0" t="0"/>
            </a:stretch>
          </a:blipFill>
          <a:ln>
            <a:noFill/>
          </a:ln>
        </p:spPr>
      </p:sp>
      <p:sp>
        <p:nvSpPr>
          <p:cNvPr id="210" name="Google Shape;210;p10"/>
          <p:cNvSpPr/>
          <p:nvPr/>
        </p:nvSpPr>
        <p:spPr>
          <a:xfrm>
            <a:off x="6205390" y="7296150"/>
            <a:ext cx="4976549" cy="2272109"/>
          </a:xfrm>
          <a:custGeom>
            <a:rect b="b" l="l" r="r" t="t"/>
            <a:pathLst>
              <a:path extrusionOk="0" h="2272109" w="4976549">
                <a:moveTo>
                  <a:pt x="0" y="0"/>
                </a:moveTo>
                <a:lnTo>
                  <a:pt x="4976549" y="0"/>
                </a:lnTo>
                <a:lnTo>
                  <a:pt x="4976549" y="2272109"/>
                </a:lnTo>
                <a:lnTo>
                  <a:pt x="0" y="2272109"/>
                </a:lnTo>
                <a:lnTo>
                  <a:pt x="0" y="0"/>
                </a:lnTo>
                <a:close/>
              </a:path>
            </a:pathLst>
          </a:custGeom>
          <a:blipFill rotWithShape="1">
            <a:blip r:embed="rId6">
              <a:alphaModFix/>
            </a:blip>
            <a:stretch>
              <a:fillRect b="-8787" l="0" r="0" t="0"/>
            </a:stretch>
          </a:blipFill>
          <a:ln>
            <a:noFill/>
          </a:ln>
        </p:spPr>
      </p:sp>
      <p:sp>
        <p:nvSpPr>
          <p:cNvPr id="211" name="Google Shape;211;p10"/>
          <p:cNvSpPr/>
          <p:nvPr/>
        </p:nvSpPr>
        <p:spPr>
          <a:xfrm>
            <a:off x="12468746" y="7296150"/>
            <a:ext cx="4976549" cy="2880437"/>
          </a:xfrm>
          <a:custGeom>
            <a:rect b="b" l="l" r="r" t="t"/>
            <a:pathLst>
              <a:path extrusionOk="0" h="2880437" w="4976549">
                <a:moveTo>
                  <a:pt x="0" y="0"/>
                </a:moveTo>
                <a:lnTo>
                  <a:pt x="4976549" y="0"/>
                </a:lnTo>
                <a:lnTo>
                  <a:pt x="4976549" y="2880437"/>
                </a:lnTo>
                <a:lnTo>
                  <a:pt x="0" y="2880437"/>
                </a:lnTo>
                <a:lnTo>
                  <a:pt x="0" y="0"/>
                </a:lnTo>
                <a:close/>
              </a:path>
            </a:pathLst>
          </a:custGeom>
          <a:blipFill rotWithShape="1">
            <a:blip r:embed="rId7">
              <a:alphaModFix/>
            </a:blip>
            <a:stretch>
              <a:fillRect b="-468" l="-590" r="-590" t="-76188"/>
            </a:stretch>
          </a:blipFill>
          <a:ln>
            <a:noFill/>
          </a:ln>
        </p:spPr>
      </p:sp>
      <p:sp>
        <p:nvSpPr>
          <p:cNvPr id="212" name="Google Shape;212;p10"/>
          <p:cNvSpPr/>
          <p:nvPr/>
        </p:nvSpPr>
        <p:spPr>
          <a:xfrm>
            <a:off x="462828" y="7296150"/>
            <a:ext cx="4615627" cy="2648311"/>
          </a:xfrm>
          <a:custGeom>
            <a:rect b="b" l="l" r="r" t="t"/>
            <a:pathLst>
              <a:path extrusionOk="0" h="2648311" w="4615627">
                <a:moveTo>
                  <a:pt x="0" y="0"/>
                </a:moveTo>
                <a:lnTo>
                  <a:pt x="4615627" y="0"/>
                </a:lnTo>
                <a:lnTo>
                  <a:pt x="4615627" y="2648311"/>
                </a:lnTo>
                <a:lnTo>
                  <a:pt x="0" y="2648311"/>
                </a:lnTo>
                <a:lnTo>
                  <a:pt x="0" y="0"/>
                </a:lnTo>
                <a:close/>
              </a:path>
            </a:pathLst>
          </a:custGeom>
          <a:blipFill rotWithShape="1">
            <a:blip r:embed="rId8">
              <a:alphaModFix/>
            </a:blip>
            <a:stretch>
              <a:fillRect b="0" l="0" r="0" t="0"/>
            </a:stretch>
          </a:blipFill>
          <a:ln>
            <a:noFill/>
          </a:ln>
        </p:spPr>
      </p:sp>
      <p:sp>
        <p:nvSpPr>
          <p:cNvPr id="213" name="Google Shape;213;p10"/>
          <p:cNvSpPr txBox="1"/>
          <p:nvPr/>
        </p:nvSpPr>
        <p:spPr>
          <a:xfrm>
            <a:off x="2610279" y="1095375"/>
            <a:ext cx="7581237" cy="2261048"/>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8000">
                <a:solidFill>
                  <a:srgbClr val="FFFFFF"/>
                </a:solidFill>
                <a:latin typeface="Heebo Black"/>
                <a:ea typeface="Heebo Black"/>
                <a:cs typeface="Heebo Black"/>
                <a:sym typeface="Heebo Black"/>
              </a:rPr>
              <a:t>Validation and Monitoring</a:t>
            </a:r>
            <a:endParaRPr/>
          </a:p>
        </p:txBody>
      </p:sp>
      <p:sp>
        <p:nvSpPr>
          <p:cNvPr id="214" name="Google Shape;214;p10"/>
          <p:cNvSpPr txBox="1"/>
          <p:nvPr/>
        </p:nvSpPr>
        <p:spPr>
          <a:xfrm>
            <a:off x="1692544" y="4192569"/>
            <a:ext cx="3092648"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Pipeline Monitoring</a:t>
            </a:r>
            <a:endParaRPr/>
          </a:p>
        </p:txBody>
      </p:sp>
      <p:sp>
        <p:nvSpPr>
          <p:cNvPr id="215" name="Google Shape;215;p10"/>
          <p:cNvSpPr txBox="1"/>
          <p:nvPr/>
        </p:nvSpPr>
        <p:spPr>
          <a:xfrm>
            <a:off x="462828" y="5133975"/>
            <a:ext cx="5528973" cy="1838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FFFFFF"/>
                </a:solidFill>
                <a:latin typeface="Assistant"/>
                <a:ea typeface="Assistant"/>
                <a:cs typeface="Assistant"/>
                <a:sym typeface="Assistant"/>
              </a:rPr>
              <a:t>Monitored pipeline execution in ADF's Monitor section. Activity runs and statuses were reviewed in the Gantt Chart.</a:t>
            </a:r>
            <a:endParaRPr/>
          </a:p>
        </p:txBody>
      </p:sp>
      <p:sp>
        <p:nvSpPr>
          <p:cNvPr id="216" name="Google Shape;216;p10"/>
          <p:cNvSpPr txBox="1"/>
          <p:nvPr/>
        </p:nvSpPr>
        <p:spPr>
          <a:xfrm>
            <a:off x="7751720" y="4192569"/>
            <a:ext cx="1087480"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Logs</a:t>
            </a:r>
            <a:endParaRPr/>
          </a:p>
        </p:txBody>
      </p:sp>
      <p:sp>
        <p:nvSpPr>
          <p:cNvPr id="217" name="Google Shape;217;p10"/>
          <p:cNvSpPr txBox="1"/>
          <p:nvPr/>
        </p:nvSpPr>
        <p:spPr>
          <a:xfrm>
            <a:off x="6518053" y="5133975"/>
            <a:ext cx="4663886"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FFFFFF"/>
                </a:solidFill>
                <a:latin typeface="Assistant"/>
                <a:ea typeface="Assistant"/>
                <a:cs typeface="Assistant"/>
                <a:sym typeface="Assistant"/>
              </a:rPr>
              <a:t>Downloaded activity execution logs as CSV files for audit purposes.</a:t>
            </a:r>
            <a:endParaRPr/>
          </a:p>
        </p:txBody>
      </p:sp>
      <p:sp>
        <p:nvSpPr>
          <p:cNvPr id="218" name="Google Shape;218;p10"/>
          <p:cNvSpPr txBox="1"/>
          <p:nvPr/>
        </p:nvSpPr>
        <p:spPr>
          <a:xfrm>
            <a:off x="13260271" y="4192569"/>
            <a:ext cx="3000375"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Output Verification</a:t>
            </a:r>
            <a:endParaRPr/>
          </a:p>
        </p:txBody>
      </p:sp>
      <p:sp>
        <p:nvSpPr>
          <p:cNvPr id="219" name="Google Shape;219;p10"/>
          <p:cNvSpPr txBox="1"/>
          <p:nvPr/>
        </p:nvSpPr>
        <p:spPr>
          <a:xfrm>
            <a:off x="12030555" y="5362575"/>
            <a:ext cx="5852931" cy="923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FFFFFF"/>
                </a:solidFill>
                <a:latin typeface="Assistant"/>
                <a:ea typeface="Assistant"/>
                <a:cs typeface="Assistant"/>
                <a:sym typeface="Assistant"/>
              </a:rPr>
              <a:t>Data was verified in the respective storage layers (Bronze, Silver, Gold).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p:nvPr/>
        </p:nvSpPr>
        <p:spPr>
          <a:xfrm>
            <a:off x="-778351" y="6352898"/>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3">
              <a:alphaModFix/>
            </a:blip>
            <a:stretch>
              <a:fillRect b="0" l="0" r="0" t="0"/>
            </a:stretch>
          </a:blipFill>
          <a:ln>
            <a:noFill/>
          </a:ln>
        </p:spPr>
      </p:sp>
      <p:sp>
        <p:nvSpPr>
          <p:cNvPr id="225" name="Google Shape;225;p11"/>
          <p:cNvSpPr/>
          <p:nvPr/>
        </p:nvSpPr>
        <p:spPr>
          <a:xfrm>
            <a:off x="1186155" y="8196988"/>
            <a:ext cx="1304761" cy="1236262"/>
          </a:xfrm>
          <a:custGeom>
            <a:rect b="b" l="l" r="r" t="t"/>
            <a:pathLst>
              <a:path extrusionOk="0" h="1236262" w="1304761">
                <a:moveTo>
                  <a:pt x="0" y="0"/>
                </a:moveTo>
                <a:lnTo>
                  <a:pt x="1304761" y="0"/>
                </a:lnTo>
                <a:lnTo>
                  <a:pt x="1304761" y="1236262"/>
                </a:lnTo>
                <a:lnTo>
                  <a:pt x="0" y="1236262"/>
                </a:lnTo>
                <a:lnTo>
                  <a:pt x="0" y="0"/>
                </a:lnTo>
                <a:close/>
              </a:path>
            </a:pathLst>
          </a:custGeom>
          <a:blipFill rotWithShape="1">
            <a:blip r:embed="rId4">
              <a:alphaModFix/>
            </a:blip>
            <a:stretch>
              <a:fillRect b="0" l="0" r="0" t="0"/>
            </a:stretch>
          </a:blipFill>
          <a:ln>
            <a:noFill/>
          </a:ln>
        </p:spPr>
      </p:sp>
      <p:sp>
        <p:nvSpPr>
          <p:cNvPr id="226" name="Google Shape;226;p11"/>
          <p:cNvSpPr/>
          <p:nvPr/>
        </p:nvSpPr>
        <p:spPr>
          <a:xfrm>
            <a:off x="16606919" y="1646831"/>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3">
              <a:alphaModFix/>
            </a:blip>
            <a:stretch>
              <a:fillRect b="0" l="0" r="0" t="0"/>
            </a:stretch>
          </a:blipFill>
          <a:ln>
            <a:noFill/>
          </a:ln>
        </p:spPr>
      </p:sp>
      <p:sp>
        <p:nvSpPr>
          <p:cNvPr id="227" name="Google Shape;227;p11"/>
          <p:cNvSpPr/>
          <p:nvPr/>
        </p:nvSpPr>
        <p:spPr>
          <a:xfrm>
            <a:off x="15709609" y="1238640"/>
            <a:ext cx="1304761" cy="1236262"/>
          </a:xfrm>
          <a:custGeom>
            <a:rect b="b" l="l" r="r" t="t"/>
            <a:pathLst>
              <a:path extrusionOk="0" h="1236262" w="1304761">
                <a:moveTo>
                  <a:pt x="0" y="0"/>
                </a:moveTo>
                <a:lnTo>
                  <a:pt x="1304761" y="0"/>
                </a:lnTo>
                <a:lnTo>
                  <a:pt x="1304761" y="1236261"/>
                </a:lnTo>
                <a:lnTo>
                  <a:pt x="0" y="1236261"/>
                </a:lnTo>
                <a:lnTo>
                  <a:pt x="0" y="0"/>
                </a:lnTo>
                <a:close/>
              </a:path>
            </a:pathLst>
          </a:custGeom>
          <a:blipFill rotWithShape="1">
            <a:blip r:embed="rId4">
              <a:alphaModFix/>
            </a:blip>
            <a:stretch>
              <a:fillRect b="0" l="0" r="0" t="0"/>
            </a:stretch>
          </a:blipFill>
          <a:ln>
            <a:noFill/>
          </a:ln>
        </p:spPr>
      </p:sp>
      <p:sp>
        <p:nvSpPr>
          <p:cNvPr id="228" name="Google Shape;228;p11"/>
          <p:cNvSpPr/>
          <p:nvPr/>
        </p:nvSpPr>
        <p:spPr>
          <a:xfrm>
            <a:off x="-1473017" y="386476"/>
            <a:ext cx="4152894" cy="4807982"/>
          </a:xfrm>
          <a:custGeom>
            <a:rect b="b" l="l" r="r" t="t"/>
            <a:pathLst>
              <a:path extrusionOk="0" h="4807982" w="4152894">
                <a:moveTo>
                  <a:pt x="0" y="0"/>
                </a:moveTo>
                <a:lnTo>
                  <a:pt x="4152895" y="0"/>
                </a:lnTo>
                <a:lnTo>
                  <a:pt x="4152895" y="4807981"/>
                </a:lnTo>
                <a:lnTo>
                  <a:pt x="0" y="4807981"/>
                </a:lnTo>
                <a:lnTo>
                  <a:pt x="0" y="0"/>
                </a:lnTo>
                <a:close/>
              </a:path>
            </a:pathLst>
          </a:custGeom>
          <a:blipFill rotWithShape="1">
            <a:blip r:embed="rId5">
              <a:alphaModFix/>
            </a:blip>
            <a:stretch>
              <a:fillRect b="0" l="0" r="0" t="0"/>
            </a:stretch>
          </a:blipFill>
          <a:ln>
            <a:noFill/>
          </a:ln>
        </p:spPr>
      </p:sp>
      <p:sp>
        <p:nvSpPr>
          <p:cNvPr id="229" name="Google Shape;229;p11"/>
          <p:cNvSpPr/>
          <p:nvPr/>
        </p:nvSpPr>
        <p:spPr>
          <a:xfrm rot="10800000">
            <a:off x="15565437" y="5092543"/>
            <a:ext cx="4152894" cy="4807982"/>
          </a:xfrm>
          <a:custGeom>
            <a:rect b="b" l="l" r="r" t="t"/>
            <a:pathLst>
              <a:path extrusionOk="0" h="4807982" w="4152894">
                <a:moveTo>
                  <a:pt x="0" y="0"/>
                </a:moveTo>
                <a:lnTo>
                  <a:pt x="4152894" y="0"/>
                </a:lnTo>
                <a:lnTo>
                  <a:pt x="4152894" y="4807981"/>
                </a:lnTo>
                <a:lnTo>
                  <a:pt x="0" y="4807981"/>
                </a:lnTo>
                <a:lnTo>
                  <a:pt x="0" y="0"/>
                </a:lnTo>
                <a:close/>
              </a:path>
            </a:pathLst>
          </a:custGeom>
          <a:blipFill rotWithShape="1">
            <a:blip r:embed="rId5">
              <a:alphaModFix/>
            </a:blip>
            <a:stretch>
              <a:fillRect b="0" l="0" r="0" t="0"/>
            </a:stretch>
          </a:blipFill>
          <a:ln>
            <a:noFill/>
          </a:ln>
        </p:spPr>
      </p:sp>
      <p:sp>
        <p:nvSpPr>
          <p:cNvPr id="230" name="Google Shape;230;p11"/>
          <p:cNvSpPr/>
          <p:nvPr/>
        </p:nvSpPr>
        <p:spPr>
          <a:xfrm>
            <a:off x="7914284" y="-1258572"/>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3">
              <a:alphaModFix/>
            </a:blip>
            <a:stretch>
              <a:fillRect b="0" l="0" r="0" t="0"/>
            </a:stretch>
          </a:blipFill>
          <a:ln>
            <a:noFill/>
          </a:ln>
        </p:spPr>
      </p:sp>
      <p:sp>
        <p:nvSpPr>
          <p:cNvPr id="231" name="Google Shape;231;p11"/>
          <p:cNvSpPr/>
          <p:nvPr/>
        </p:nvSpPr>
        <p:spPr>
          <a:xfrm>
            <a:off x="7914284" y="9258300"/>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3">
              <a:alphaModFix/>
            </a:blip>
            <a:stretch>
              <a:fillRect b="0" l="0" r="0" t="0"/>
            </a:stretch>
          </a:blipFill>
          <a:ln>
            <a:noFill/>
          </a:ln>
        </p:spPr>
      </p:sp>
      <p:sp>
        <p:nvSpPr>
          <p:cNvPr id="232" name="Google Shape;232;p11"/>
          <p:cNvSpPr txBox="1"/>
          <p:nvPr/>
        </p:nvSpPr>
        <p:spPr>
          <a:xfrm>
            <a:off x="2990467" y="1856771"/>
            <a:ext cx="2797135" cy="714375"/>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US" sz="4749">
                <a:solidFill>
                  <a:srgbClr val="000000"/>
                </a:solidFill>
                <a:latin typeface="Assistant"/>
                <a:ea typeface="Assistant"/>
                <a:cs typeface="Assistant"/>
                <a:sym typeface="Assistant"/>
              </a:rPr>
              <a:t>Conclusion</a:t>
            </a:r>
            <a:endParaRPr/>
          </a:p>
        </p:txBody>
      </p:sp>
      <p:sp>
        <p:nvSpPr>
          <p:cNvPr id="233" name="Google Shape;233;p11"/>
          <p:cNvSpPr txBox="1"/>
          <p:nvPr/>
        </p:nvSpPr>
        <p:spPr>
          <a:xfrm>
            <a:off x="2990467" y="3142973"/>
            <a:ext cx="12920555" cy="3209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ssistant"/>
                <a:ea typeface="Assistant"/>
                <a:cs typeface="Assistant"/>
                <a:sym typeface="Assistant"/>
              </a:rPr>
              <a:t>The Retail Sales Data Pipeline was successfully implemented to:</a:t>
            </a:r>
            <a:endParaRPr/>
          </a:p>
          <a:p>
            <a:pPr indent="0" lvl="0" marL="0" marR="0" rtl="0" algn="l">
              <a:lnSpc>
                <a:spcPct val="120000"/>
              </a:lnSpc>
              <a:spcBef>
                <a:spcPts val="0"/>
              </a:spcBef>
              <a:spcAft>
                <a:spcPts val="0"/>
              </a:spcAft>
              <a:buNone/>
            </a:pPr>
            <a:r>
              <a:rPr lang="en-US" sz="3000">
                <a:solidFill>
                  <a:srgbClr val="000000"/>
                </a:solidFill>
                <a:latin typeface="Assistant"/>
                <a:ea typeface="Assistant"/>
                <a:cs typeface="Assistant"/>
                <a:sym typeface="Assistant"/>
              </a:rPr>
              <a:t>- Automate data ingestion, transformation, and aggregation.</a:t>
            </a:r>
            <a:endParaRPr/>
          </a:p>
          <a:p>
            <a:pPr indent="0" lvl="0" marL="0" marR="0" rtl="0" algn="l">
              <a:lnSpc>
                <a:spcPct val="120000"/>
              </a:lnSpc>
              <a:spcBef>
                <a:spcPts val="0"/>
              </a:spcBef>
              <a:spcAft>
                <a:spcPts val="0"/>
              </a:spcAft>
              <a:buNone/>
            </a:pPr>
            <a:r>
              <a:rPr lang="en-US" sz="3000">
                <a:solidFill>
                  <a:srgbClr val="000000"/>
                </a:solidFill>
                <a:latin typeface="Assistant"/>
                <a:ea typeface="Assistant"/>
                <a:cs typeface="Assistant"/>
                <a:sym typeface="Assistant"/>
              </a:rPr>
              <a:t>- Generate actionable insights from region-wise and product-wise sales data.</a:t>
            </a:r>
            <a:endParaRPr/>
          </a:p>
          <a:p>
            <a:pPr indent="0" lvl="0" marL="0" marR="0" rtl="0" algn="l">
              <a:lnSpc>
                <a:spcPct val="120000"/>
              </a:lnSpc>
              <a:spcBef>
                <a:spcPts val="0"/>
              </a:spcBef>
              <a:spcAft>
                <a:spcPts val="0"/>
              </a:spcAft>
              <a:buNone/>
            </a:pPr>
            <a:r>
              <a:rPr lang="en-US" sz="3000">
                <a:solidFill>
                  <a:srgbClr val="000000"/>
                </a:solidFill>
                <a:latin typeface="Assistant"/>
                <a:ea typeface="Assistant"/>
                <a:cs typeface="Assistant"/>
                <a:sym typeface="Assistant"/>
              </a:rPr>
              <a:t>- Forecast sales trends for improved business decisions.</a:t>
            </a:r>
            <a:endParaRPr/>
          </a:p>
          <a:p>
            <a:pPr indent="0" lvl="0" marL="0" marR="0" rtl="0" algn="l">
              <a:lnSpc>
                <a:spcPct val="120000"/>
              </a:lnSpc>
              <a:spcBef>
                <a:spcPts val="0"/>
              </a:spcBef>
              <a:spcAft>
                <a:spcPts val="0"/>
              </a:spcAft>
              <a:buNone/>
            </a:pPr>
            <a:r>
              <a:rPr lang="en-US" sz="3000">
                <a:solidFill>
                  <a:srgbClr val="000000"/>
                </a:solidFill>
                <a:latin typeface="Assistant"/>
                <a:ea typeface="Assistant"/>
                <a:cs typeface="Assistant"/>
                <a:sym typeface="Assistant"/>
              </a:rPr>
              <a:t>- Implement CI/CD using Azure DevOps for seamless deployment.</a:t>
            </a:r>
            <a:endParaRPr/>
          </a:p>
          <a:p>
            <a:pPr indent="0" lvl="0" marL="0" marR="0" rtl="0" algn="l">
              <a:lnSpc>
                <a:spcPct val="120000"/>
              </a:lnSpc>
              <a:spcBef>
                <a:spcPts val="0"/>
              </a:spcBef>
              <a:spcAft>
                <a:spcPts val="0"/>
              </a:spcAft>
              <a:buNone/>
            </a:pPr>
            <a:r>
              <a:rPr lang="en-US" sz="3000">
                <a:solidFill>
                  <a:srgbClr val="000000"/>
                </a:solidFill>
                <a:latin typeface="Assistant"/>
                <a:ea typeface="Assistant"/>
                <a:cs typeface="Assistant"/>
                <a:sym typeface="Assistant"/>
              </a:rPr>
              <a:t>This solution demonstrates the scalability and efficiency of Azure services in managing large-scale data workflows following the Medallion Architecture.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p:nvPr/>
        </p:nvSpPr>
        <p:spPr>
          <a:xfrm rot="-9672581">
            <a:off x="-947269" y="5620650"/>
            <a:ext cx="5580921" cy="6536950"/>
          </a:xfrm>
          <a:custGeom>
            <a:rect b="b" l="l" r="r" t="t"/>
            <a:pathLst>
              <a:path extrusionOk="0" h="6536950" w="5580921">
                <a:moveTo>
                  <a:pt x="0" y="0"/>
                </a:moveTo>
                <a:lnTo>
                  <a:pt x="5580921" y="0"/>
                </a:lnTo>
                <a:lnTo>
                  <a:pt x="5580921" y="6536951"/>
                </a:lnTo>
                <a:lnTo>
                  <a:pt x="0" y="6536951"/>
                </a:lnTo>
                <a:lnTo>
                  <a:pt x="0" y="0"/>
                </a:lnTo>
                <a:close/>
              </a:path>
            </a:pathLst>
          </a:custGeom>
          <a:blipFill rotWithShape="1">
            <a:blip r:embed="rId3">
              <a:alphaModFix/>
            </a:blip>
            <a:stretch>
              <a:fillRect b="0" l="0" r="0" t="0"/>
            </a:stretch>
          </a:blipFill>
          <a:ln>
            <a:noFill/>
          </a:ln>
        </p:spPr>
      </p:sp>
      <p:sp>
        <p:nvSpPr>
          <p:cNvPr id="99" name="Google Shape;99;p2"/>
          <p:cNvSpPr/>
          <p:nvPr/>
        </p:nvSpPr>
        <p:spPr>
          <a:xfrm>
            <a:off x="3277029" y="6577157"/>
            <a:ext cx="1304761" cy="1236262"/>
          </a:xfrm>
          <a:custGeom>
            <a:rect b="b" l="l" r="r" t="t"/>
            <a:pathLst>
              <a:path extrusionOk="0" h="1236262" w="1304761">
                <a:moveTo>
                  <a:pt x="0" y="0"/>
                </a:moveTo>
                <a:lnTo>
                  <a:pt x="1304761" y="0"/>
                </a:lnTo>
                <a:lnTo>
                  <a:pt x="1304761" y="1236262"/>
                </a:lnTo>
                <a:lnTo>
                  <a:pt x="0" y="1236262"/>
                </a:lnTo>
                <a:lnTo>
                  <a:pt x="0" y="0"/>
                </a:lnTo>
                <a:close/>
              </a:path>
            </a:pathLst>
          </a:custGeom>
          <a:blipFill rotWithShape="1">
            <a:blip r:embed="rId4">
              <a:alphaModFix/>
            </a:blip>
            <a:stretch>
              <a:fillRect b="0" l="0" r="0" t="0"/>
            </a:stretch>
          </a:blipFill>
          <a:ln>
            <a:noFill/>
          </a:ln>
        </p:spPr>
      </p:sp>
      <p:sp>
        <p:nvSpPr>
          <p:cNvPr id="100" name="Google Shape;100;p2"/>
          <p:cNvSpPr/>
          <p:nvPr/>
        </p:nvSpPr>
        <p:spPr>
          <a:xfrm>
            <a:off x="-766888" y="1028700"/>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5">
              <a:alphaModFix/>
            </a:blip>
            <a:stretch>
              <a:fillRect b="0" l="0" r="0" t="0"/>
            </a:stretch>
          </a:blipFill>
          <a:ln>
            <a:noFill/>
          </a:ln>
        </p:spPr>
      </p:sp>
      <p:sp>
        <p:nvSpPr>
          <p:cNvPr id="101" name="Google Shape;101;p2"/>
          <p:cNvSpPr txBox="1"/>
          <p:nvPr/>
        </p:nvSpPr>
        <p:spPr>
          <a:xfrm>
            <a:off x="2515029" y="1104900"/>
            <a:ext cx="7812392" cy="129197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9000">
                <a:solidFill>
                  <a:srgbClr val="8D0A75"/>
                </a:solidFill>
                <a:latin typeface="Heebo Black"/>
                <a:ea typeface="Heebo Black"/>
                <a:cs typeface="Heebo Black"/>
                <a:sym typeface="Heebo Black"/>
              </a:rPr>
              <a:t>Contents</a:t>
            </a:r>
            <a:endParaRPr/>
          </a:p>
        </p:txBody>
      </p:sp>
      <p:sp>
        <p:nvSpPr>
          <p:cNvPr id="102" name="Google Shape;102;p2"/>
          <p:cNvSpPr txBox="1"/>
          <p:nvPr/>
        </p:nvSpPr>
        <p:spPr>
          <a:xfrm>
            <a:off x="10762800" y="4208351"/>
            <a:ext cx="6496500" cy="4616648"/>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 1. Introduction</a:t>
            </a:r>
            <a:endParaRPr/>
          </a:p>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 2. Project Aims</a:t>
            </a:r>
            <a:endParaRPr/>
          </a:p>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 3. System Design</a:t>
            </a:r>
            <a:endParaRPr/>
          </a:p>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 4. Folder Structure</a:t>
            </a:r>
            <a:endParaRPr/>
          </a:p>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 5. Implementation</a:t>
            </a:r>
            <a:endParaRPr/>
          </a:p>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 6. Pipeline Overview</a:t>
            </a:r>
            <a:endParaRPr/>
          </a:p>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 7. Key Components</a:t>
            </a:r>
            <a:endParaRPr/>
          </a:p>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 8. CI/CD Pipeline</a:t>
            </a:r>
            <a:endParaRPr/>
          </a:p>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 9. Validation and Monitoring</a:t>
            </a:r>
            <a:endParaRPr/>
          </a:p>
          <a:p>
            <a:pPr indent="0" lvl="0" marL="0" marR="0" rtl="0" algn="just">
              <a:lnSpc>
                <a:spcPct val="120000"/>
              </a:lnSpc>
              <a:spcBef>
                <a:spcPts val="0"/>
              </a:spcBef>
              <a:spcAft>
                <a:spcPts val="0"/>
              </a:spcAft>
              <a:buNone/>
            </a:pPr>
            <a:r>
              <a:rPr lang="en-US" sz="3000">
                <a:solidFill>
                  <a:srgbClr val="33123B"/>
                </a:solidFill>
                <a:latin typeface="Assistant"/>
                <a:ea typeface="Assistant"/>
                <a:cs typeface="Assistant"/>
                <a:sym typeface="Assistant"/>
              </a:rPr>
              <a:t>10. Conclusion</a:t>
            </a:r>
            <a:endParaRPr/>
          </a:p>
        </p:txBody>
      </p:sp>
      <p:sp>
        <p:nvSpPr>
          <p:cNvPr id="103" name="Google Shape;103;p2"/>
          <p:cNvSpPr/>
          <p:nvPr/>
        </p:nvSpPr>
        <p:spPr>
          <a:xfrm rot="2126705">
            <a:off x="15069624" y="-596465"/>
            <a:ext cx="3288317" cy="3144454"/>
          </a:xfrm>
          <a:custGeom>
            <a:rect b="b" l="l" r="r" t="t"/>
            <a:pathLst>
              <a:path extrusionOk="0" h="3144454" w="3288317">
                <a:moveTo>
                  <a:pt x="0" y="0"/>
                </a:moveTo>
                <a:lnTo>
                  <a:pt x="3288317" y="0"/>
                </a:lnTo>
                <a:lnTo>
                  <a:pt x="3288317" y="3144453"/>
                </a:lnTo>
                <a:lnTo>
                  <a:pt x="0" y="3144453"/>
                </a:lnTo>
                <a:lnTo>
                  <a:pt x="0" y="0"/>
                </a:lnTo>
                <a:close/>
              </a:path>
            </a:pathLst>
          </a:custGeom>
          <a:blipFill rotWithShape="1">
            <a:blip r:embed="rId6">
              <a:alphaModFix/>
            </a:blip>
            <a:stretch>
              <a:fillRect b="0" l="0" r="0" t="0"/>
            </a:stretch>
          </a:blipFill>
          <a:ln>
            <a:noFill/>
          </a:ln>
        </p:spPr>
      </p:sp>
      <p:sp>
        <p:nvSpPr>
          <p:cNvPr id="104" name="Google Shape;104;p2"/>
          <p:cNvSpPr/>
          <p:nvPr/>
        </p:nvSpPr>
        <p:spPr>
          <a:xfrm>
            <a:off x="11549380" y="-1258572"/>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5">
              <a:alphaModFix/>
            </a:blip>
            <a:stretch>
              <a:fillRect b="0" l="0" r="0" t="0"/>
            </a:stretch>
          </a:blipFill>
          <a:ln>
            <a:noFill/>
          </a:ln>
        </p:spPr>
      </p:sp>
      <p:sp>
        <p:nvSpPr>
          <p:cNvPr id="105" name="Google Shape;105;p2"/>
          <p:cNvSpPr/>
          <p:nvPr/>
        </p:nvSpPr>
        <p:spPr>
          <a:xfrm>
            <a:off x="6684568" y="8710477"/>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123B"/>
        </a:solidFill>
      </p:bgPr>
    </p:bg>
    <p:spTree>
      <p:nvGrpSpPr>
        <p:cNvPr id="109" name="Shape 109"/>
        <p:cNvGrpSpPr/>
        <p:nvPr/>
      </p:nvGrpSpPr>
      <p:grpSpPr>
        <a:xfrm>
          <a:off x="0" y="0"/>
          <a:ext cx="0" cy="0"/>
          <a:chOff x="0" y="0"/>
          <a:chExt cx="0" cy="0"/>
        </a:xfrm>
      </p:grpSpPr>
      <p:sp>
        <p:nvSpPr>
          <p:cNvPr id="110" name="Google Shape;110;p3"/>
          <p:cNvSpPr txBox="1"/>
          <p:nvPr/>
        </p:nvSpPr>
        <p:spPr>
          <a:xfrm>
            <a:off x="10315934" y="1104900"/>
            <a:ext cx="6943366" cy="1291970"/>
          </a:xfrm>
          <a:prstGeom prst="rect">
            <a:avLst/>
          </a:prstGeom>
          <a:noFill/>
          <a:ln>
            <a:noFill/>
          </a:ln>
        </p:spPr>
        <p:txBody>
          <a:bodyPr anchorCtr="0" anchor="t" bIns="0" lIns="0" spcFirstLastPara="1" rIns="0" wrap="square" tIns="0">
            <a:spAutoFit/>
          </a:bodyPr>
          <a:lstStyle/>
          <a:p>
            <a:pPr indent="0" lvl="0" marL="0" marR="0" rtl="0" algn="r">
              <a:lnSpc>
                <a:spcPct val="110000"/>
              </a:lnSpc>
              <a:spcBef>
                <a:spcPts val="0"/>
              </a:spcBef>
              <a:spcAft>
                <a:spcPts val="0"/>
              </a:spcAft>
              <a:buNone/>
            </a:pPr>
            <a:r>
              <a:rPr b="1" lang="en-US" sz="9000">
                <a:solidFill>
                  <a:srgbClr val="FFFFFF"/>
                </a:solidFill>
                <a:latin typeface="Heebo Black"/>
                <a:ea typeface="Heebo Black"/>
                <a:cs typeface="Heebo Black"/>
                <a:sym typeface="Heebo Black"/>
              </a:rPr>
              <a:t>Introduction</a:t>
            </a:r>
            <a:endParaRPr/>
          </a:p>
        </p:txBody>
      </p:sp>
      <p:sp>
        <p:nvSpPr>
          <p:cNvPr id="111" name="Google Shape;111;p3"/>
          <p:cNvSpPr/>
          <p:nvPr/>
        </p:nvSpPr>
        <p:spPr>
          <a:xfrm rot="-3836337">
            <a:off x="-1669228" y="-8139053"/>
            <a:ext cx="12375396" cy="14495339"/>
          </a:xfrm>
          <a:custGeom>
            <a:rect b="b" l="l" r="r" t="t"/>
            <a:pathLst>
              <a:path extrusionOk="0" h="14495339" w="12375396">
                <a:moveTo>
                  <a:pt x="0" y="0"/>
                </a:moveTo>
                <a:lnTo>
                  <a:pt x="12375396" y="0"/>
                </a:lnTo>
                <a:lnTo>
                  <a:pt x="12375396" y="14495339"/>
                </a:lnTo>
                <a:lnTo>
                  <a:pt x="0" y="14495339"/>
                </a:lnTo>
                <a:lnTo>
                  <a:pt x="0" y="0"/>
                </a:lnTo>
                <a:close/>
              </a:path>
            </a:pathLst>
          </a:custGeom>
          <a:blipFill rotWithShape="1">
            <a:blip r:embed="rId3">
              <a:alphaModFix/>
            </a:blip>
            <a:stretch>
              <a:fillRect b="0" l="0" r="0" t="0"/>
            </a:stretch>
          </a:blipFill>
          <a:ln>
            <a:noFill/>
          </a:ln>
        </p:spPr>
      </p:sp>
      <p:sp>
        <p:nvSpPr>
          <p:cNvPr id="112" name="Google Shape;112;p3"/>
          <p:cNvSpPr/>
          <p:nvPr/>
        </p:nvSpPr>
        <p:spPr>
          <a:xfrm>
            <a:off x="1261257" y="8022038"/>
            <a:ext cx="1304761" cy="1236262"/>
          </a:xfrm>
          <a:custGeom>
            <a:rect b="b" l="l" r="r" t="t"/>
            <a:pathLst>
              <a:path extrusionOk="0" h="1236262" w="1304761">
                <a:moveTo>
                  <a:pt x="0" y="0"/>
                </a:moveTo>
                <a:lnTo>
                  <a:pt x="1304761" y="0"/>
                </a:lnTo>
                <a:lnTo>
                  <a:pt x="1304761" y="1236262"/>
                </a:lnTo>
                <a:lnTo>
                  <a:pt x="0" y="1236262"/>
                </a:lnTo>
                <a:lnTo>
                  <a:pt x="0" y="0"/>
                </a:lnTo>
                <a:close/>
              </a:path>
            </a:pathLst>
          </a:custGeom>
          <a:blipFill rotWithShape="1">
            <a:blip r:embed="rId4">
              <a:alphaModFix/>
            </a:blip>
            <a:stretch>
              <a:fillRect b="0" l="0" r="0" t="0"/>
            </a:stretch>
          </a:blipFill>
          <a:ln>
            <a:noFill/>
          </a:ln>
        </p:spPr>
      </p:sp>
      <p:sp>
        <p:nvSpPr>
          <p:cNvPr id="113" name="Google Shape;113;p3"/>
          <p:cNvSpPr/>
          <p:nvPr/>
        </p:nvSpPr>
        <p:spPr>
          <a:xfrm>
            <a:off x="-406125" y="6352898"/>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5">
              <a:alphaModFix/>
            </a:blip>
            <a:stretch>
              <a:fillRect b="0" l="0" r="0" t="0"/>
            </a:stretch>
          </a:blipFill>
          <a:ln>
            <a:noFill/>
          </a:ln>
        </p:spPr>
      </p:sp>
      <p:sp>
        <p:nvSpPr>
          <p:cNvPr id="114" name="Google Shape;114;p3"/>
          <p:cNvSpPr txBox="1"/>
          <p:nvPr/>
        </p:nvSpPr>
        <p:spPr>
          <a:xfrm>
            <a:off x="7080553" y="4677769"/>
            <a:ext cx="9662218" cy="3962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3300">
                <a:solidFill>
                  <a:srgbClr val="FFFFFF"/>
                </a:solidFill>
                <a:latin typeface="Heebo Black"/>
                <a:ea typeface="Heebo Black"/>
                <a:cs typeface="Heebo Black"/>
                <a:sym typeface="Heebo Black"/>
              </a:rPr>
              <a:t>In today's data-driven world, organizations generate vast amounts of data daily. To efficiently manage, transform, and derive insights from this data, a robust data pipeline is essential. This project focuses on building an automated Retail Sales Data Pipeline using Azure Data Factory (ADF), Azure Databricks, and Azure Blob Storage, following the Medallion Architecture principles.</a:t>
            </a:r>
            <a:endParaRPr/>
          </a:p>
        </p:txBody>
      </p:sp>
      <p:sp>
        <p:nvSpPr>
          <p:cNvPr id="115" name="Google Shape;115;p3"/>
          <p:cNvSpPr/>
          <p:nvPr/>
        </p:nvSpPr>
        <p:spPr>
          <a:xfrm>
            <a:off x="17259300" y="3543823"/>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5">
              <a:alphaModFix/>
            </a:blip>
            <a:stretch>
              <a:fillRect b="0" l="0" r="0" t="0"/>
            </a:stretch>
          </a:blipFill>
          <a:ln>
            <a:noFill/>
          </a:ln>
        </p:spPr>
      </p:sp>
      <p:sp>
        <p:nvSpPr>
          <p:cNvPr id="116" name="Google Shape;116;p3"/>
          <p:cNvSpPr/>
          <p:nvPr/>
        </p:nvSpPr>
        <p:spPr>
          <a:xfrm>
            <a:off x="6661742" y="-301900"/>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p:nvPr/>
        </p:nvSpPr>
        <p:spPr>
          <a:xfrm rot="2126705">
            <a:off x="15050574" y="-596465"/>
            <a:ext cx="3288317" cy="3144454"/>
          </a:xfrm>
          <a:custGeom>
            <a:rect b="b" l="l" r="r" t="t"/>
            <a:pathLst>
              <a:path extrusionOk="0" h="3144454" w="3288317">
                <a:moveTo>
                  <a:pt x="0" y="0"/>
                </a:moveTo>
                <a:lnTo>
                  <a:pt x="3288317" y="0"/>
                </a:lnTo>
                <a:lnTo>
                  <a:pt x="3288317" y="3144453"/>
                </a:lnTo>
                <a:lnTo>
                  <a:pt x="0" y="3144453"/>
                </a:lnTo>
                <a:lnTo>
                  <a:pt x="0" y="0"/>
                </a:lnTo>
                <a:close/>
              </a:path>
            </a:pathLst>
          </a:custGeom>
          <a:blipFill rotWithShape="1">
            <a:blip r:embed="rId3">
              <a:alphaModFix/>
            </a:blip>
            <a:stretch>
              <a:fillRect b="0" l="0" r="0" t="0"/>
            </a:stretch>
          </a:blipFill>
          <a:ln>
            <a:noFill/>
          </a:ln>
        </p:spPr>
      </p:sp>
      <p:sp>
        <p:nvSpPr>
          <p:cNvPr id="122" name="Google Shape;122;p4"/>
          <p:cNvSpPr/>
          <p:nvPr/>
        </p:nvSpPr>
        <p:spPr>
          <a:xfrm>
            <a:off x="-340890" y="1028700"/>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4">
              <a:alphaModFix/>
            </a:blip>
            <a:stretch>
              <a:fillRect b="0" l="0" r="0" t="0"/>
            </a:stretch>
          </a:blipFill>
          <a:ln>
            <a:noFill/>
          </a:ln>
        </p:spPr>
      </p:sp>
      <p:sp>
        <p:nvSpPr>
          <p:cNvPr id="123" name="Google Shape;123;p4"/>
          <p:cNvSpPr txBox="1"/>
          <p:nvPr/>
        </p:nvSpPr>
        <p:spPr>
          <a:xfrm>
            <a:off x="1483735" y="2343150"/>
            <a:ext cx="6288665" cy="705321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1. Ingest Data</a:t>
            </a:r>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Load raw sales data (CSV) into the Bronze Layer.</a:t>
            </a:r>
            <a:endParaRPr/>
          </a:p>
          <a:p>
            <a:pPr indent="0" lvl="0" marL="0" marR="0" rtl="0" algn="just">
              <a:lnSpc>
                <a:spcPct val="120000"/>
              </a:lnSpc>
              <a:spcBef>
                <a:spcPts val="0"/>
              </a:spcBef>
              <a:spcAft>
                <a:spcPts val="0"/>
              </a:spcAft>
              <a:buNone/>
            </a:pPr>
            <a:r>
              <a:t/>
            </a:r>
            <a:endParaRPr sz="2100">
              <a:solidFill>
                <a:srgbClr val="000000"/>
              </a:solidFill>
              <a:latin typeface="Assistant"/>
              <a:ea typeface="Assistant"/>
              <a:cs typeface="Assistant"/>
              <a:sym typeface="Assistant"/>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2. Transform Data</a:t>
            </a:r>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Process raw data to remove inconsistencies and store it as Parquet files in the Silver Layer.</a:t>
            </a:r>
            <a:endParaRPr/>
          </a:p>
          <a:p>
            <a:pPr indent="0" lvl="0" marL="0" marR="0" rtl="0" algn="just">
              <a:lnSpc>
                <a:spcPct val="120000"/>
              </a:lnSpc>
              <a:spcBef>
                <a:spcPts val="0"/>
              </a:spcBef>
              <a:spcAft>
                <a:spcPts val="0"/>
              </a:spcAft>
              <a:buNone/>
            </a:pPr>
            <a:r>
              <a:t/>
            </a:r>
            <a:endParaRPr sz="2100">
              <a:solidFill>
                <a:srgbClr val="000000"/>
              </a:solidFill>
              <a:latin typeface="Assistant"/>
              <a:ea typeface="Assistant"/>
              <a:cs typeface="Assistant"/>
              <a:sym typeface="Assistant"/>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3. Aggregate Data</a:t>
            </a:r>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Generate region-wise, product-wise, price-wise and date-wise summaries in the Gold Layer.</a:t>
            </a:r>
            <a:endParaRPr/>
          </a:p>
          <a:p>
            <a:pPr indent="0" lvl="0" marL="0" marR="0" rtl="0" algn="just">
              <a:lnSpc>
                <a:spcPct val="120000"/>
              </a:lnSpc>
              <a:spcBef>
                <a:spcPts val="0"/>
              </a:spcBef>
              <a:spcAft>
                <a:spcPts val="0"/>
              </a:spcAft>
              <a:buNone/>
            </a:pPr>
            <a:r>
              <a:t/>
            </a:r>
            <a:endParaRPr sz="2100">
              <a:solidFill>
                <a:srgbClr val="000000"/>
              </a:solidFill>
              <a:latin typeface="Assistant"/>
              <a:ea typeface="Assistant"/>
              <a:cs typeface="Assistant"/>
              <a:sym typeface="Assistant"/>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4. Forecast Sales</a:t>
            </a:r>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Use Linear Regression to predict sales trends for better decision-making.</a:t>
            </a:r>
            <a:endParaRPr/>
          </a:p>
          <a:p>
            <a:pPr indent="0" lvl="0" marL="0" marR="0" rtl="0" algn="just">
              <a:lnSpc>
                <a:spcPct val="120000"/>
              </a:lnSpc>
              <a:spcBef>
                <a:spcPts val="0"/>
              </a:spcBef>
              <a:spcAft>
                <a:spcPts val="0"/>
              </a:spcAft>
              <a:buNone/>
            </a:pPr>
            <a:r>
              <a:t/>
            </a:r>
            <a:endParaRPr sz="2100">
              <a:solidFill>
                <a:srgbClr val="000000"/>
              </a:solidFill>
              <a:latin typeface="Assistant"/>
              <a:ea typeface="Assistant"/>
              <a:cs typeface="Assistant"/>
              <a:sym typeface="Assistant"/>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5. Automation</a:t>
            </a:r>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Design ADF pipelines to automate the data ingestion, transformation, and aggregation workflows.</a:t>
            </a:r>
            <a:endParaRPr/>
          </a:p>
          <a:p>
            <a:pPr indent="0" lvl="0" marL="0" marR="0" rtl="0" algn="just">
              <a:lnSpc>
                <a:spcPct val="120000"/>
              </a:lnSpc>
              <a:spcBef>
                <a:spcPts val="0"/>
              </a:spcBef>
              <a:spcAft>
                <a:spcPts val="0"/>
              </a:spcAft>
              <a:buNone/>
            </a:pPr>
            <a:r>
              <a:t/>
            </a:r>
            <a:endParaRPr sz="2100">
              <a:solidFill>
                <a:srgbClr val="000000"/>
              </a:solidFill>
              <a:latin typeface="Assistant"/>
              <a:ea typeface="Assistant"/>
              <a:cs typeface="Assistant"/>
              <a:sym typeface="Assistant"/>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6. CI/CD Integration</a:t>
            </a:r>
            <a:endParaRPr/>
          </a:p>
          <a:p>
            <a:pPr indent="0" lvl="0" marL="0" marR="0" rtl="0" algn="just">
              <a:lnSpc>
                <a:spcPct val="120000"/>
              </a:lnSpc>
              <a:spcBef>
                <a:spcPts val="0"/>
              </a:spcBef>
              <a:spcAft>
                <a:spcPts val="0"/>
              </a:spcAft>
              <a:buNone/>
            </a:pPr>
            <a:r>
              <a:rPr lang="en-US" sz="2100">
                <a:solidFill>
                  <a:srgbClr val="000000"/>
                </a:solidFill>
                <a:latin typeface="Assistant"/>
                <a:ea typeface="Assistant"/>
                <a:cs typeface="Assistant"/>
                <a:sym typeface="Assistant"/>
              </a:rPr>
              <a:t>Use Azure DevOps for seamless deployment and version control.</a:t>
            </a:r>
            <a:endParaRPr/>
          </a:p>
        </p:txBody>
      </p:sp>
      <p:sp>
        <p:nvSpPr>
          <p:cNvPr id="124" name="Google Shape;124;p4"/>
          <p:cNvSpPr txBox="1"/>
          <p:nvPr/>
        </p:nvSpPr>
        <p:spPr>
          <a:xfrm>
            <a:off x="8016949" y="880365"/>
            <a:ext cx="7000537" cy="129197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9000">
                <a:solidFill>
                  <a:srgbClr val="8D0A75"/>
                </a:solidFill>
                <a:latin typeface="Heebo Black"/>
                <a:ea typeface="Heebo Black"/>
                <a:cs typeface="Heebo Black"/>
                <a:sym typeface="Heebo Black"/>
              </a:rPr>
              <a:t>Project Aims</a:t>
            </a:r>
            <a:endParaRPr/>
          </a:p>
        </p:txBody>
      </p:sp>
      <p:pic>
        <p:nvPicPr>
          <p:cNvPr id="125" name="Google Shape;125;p4"/>
          <p:cNvPicPr preferRelativeResize="0"/>
          <p:nvPr/>
        </p:nvPicPr>
        <p:blipFill rotWithShape="1">
          <a:blip r:embed="rId5">
            <a:alphaModFix/>
          </a:blip>
          <a:srcRect b="0" l="0" r="0" t="0"/>
          <a:stretch/>
        </p:blipFill>
        <p:spPr>
          <a:xfrm>
            <a:off x="8305800" y="3328083"/>
            <a:ext cx="9223349" cy="50833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123B"/>
        </a:solidFill>
      </p:bgPr>
    </p:bg>
    <p:spTree>
      <p:nvGrpSpPr>
        <p:cNvPr id="129" name="Shape 129"/>
        <p:cNvGrpSpPr/>
        <p:nvPr/>
      </p:nvGrpSpPr>
      <p:grpSpPr>
        <a:xfrm>
          <a:off x="0" y="0"/>
          <a:ext cx="0" cy="0"/>
          <a:chOff x="0" y="0"/>
          <a:chExt cx="0" cy="0"/>
        </a:xfrm>
      </p:grpSpPr>
      <p:sp>
        <p:nvSpPr>
          <p:cNvPr id="130" name="Google Shape;130;p5"/>
          <p:cNvSpPr/>
          <p:nvPr/>
        </p:nvSpPr>
        <p:spPr>
          <a:xfrm>
            <a:off x="-766888" y="1028700"/>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3">
              <a:alphaModFix/>
            </a:blip>
            <a:stretch>
              <a:fillRect b="0" l="0" r="0" t="0"/>
            </a:stretch>
          </a:blipFill>
          <a:ln>
            <a:noFill/>
          </a:ln>
        </p:spPr>
      </p:sp>
      <p:sp>
        <p:nvSpPr>
          <p:cNvPr id="131" name="Google Shape;131;p5"/>
          <p:cNvSpPr/>
          <p:nvPr/>
        </p:nvSpPr>
        <p:spPr>
          <a:xfrm rot="10800000">
            <a:off x="9626710" y="-1324962"/>
            <a:ext cx="5459645" cy="6320863"/>
          </a:xfrm>
          <a:custGeom>
            <a:rect b="b" l="l" r="r" t="t"/>
            <a:pathLst>
              <a:path extrusionOk="0" h="6320863" w="5459645">
                <a:moveTo>
                  <a:pt x="0" y="0"/>
                </a:moveTo>
                <a:lnTo>
                  <a:pt x="5459646" y="0"/>
                </a:lnTo>
                <a:lnTo>
                  <a:pt x="5459646" y="6320863"/>
                </a:lnTo>
                <a:lnTo>
                  <a:pt x="0" y="6320863"/>
                </a:lnTo>
                <a:lnTo>
                  <a:pt x="0" y="0"/>
                </a:lnTo>
                <a:close/>
              </a:path>
            </a:pathLst>
          </a:custGeom>
          <a:blipFill rotWithShape="1">
            <a:blip r:embed="rId4">
              <a:alphaModFix/>
            </a:blip>
            <a:stretch>
              <a:fillRect b="0" l="0" r="0" t="0"/>
            </a:stretch>
          </a:blipFill>
          <a:ln>
            <a:noFill/>
          </a:ln>
        </p:spPr>
      </p:sp>
      <p:sp>
        <p:nvSpPr>
          <p:cNvPr id="132" name="Google Shape;132;p5"/>
          <p:cNvSpPr/>
          <p:nvPr/>
        </p:nvSpPr>
        <p:spPr>
          <a:xfrm>
            <a:off x="14287353" y="5378314"/>
            <a:ext cx="5459645" cy="6320863"/>
          </a:xfrm>
          <a:custGeom>
            <a:rect b="b" l="l" r="r" t="t"/>
            <a:pathLst>
              <a:path extrusionOk="0" h="6320863" w="5459645">
                <a:moveTo>
                  <a:pt x="0" y="0"/>
                </a:moveTo>
                <a:lnTo>
                  <a:pt x="5459645" y="0"/>
                </a:lnTo>
                <a:lnTo>
                  <a:pt x="5459645" y="6320863"/>
                </a:lnTo>
                <a:lnTo>
                  <a:pt x="0" y="6320863"/>
                </a:lnTo>
                <a:lnTo>
                  <a:pt x="0" y="0"/>
                </a:lnTo>
                <a:close/>
              </a:path>
            </a:pathLst>
          </a:custGeom>
          <a:blipFill rotWithShape="1">
            <a:blip r:embed="rId4">
              <a:alphaModFix/>
            </a:blip>
            <a:stretch>
              <a:fillRect b="0" l="0" r="0" t="0"/>
            </a:stretch>
          </a:blipFill>
          <a:ln>
            <a:noFill/>
          </a:ln>
        </p:spPr>
      </p:sp>
      <p:sp>
        <p:nvSpPr>
          <p:cNvPr id="133" name="Google Shape;133;p5"/>
          <p:cNvSpPr/>
          <p:nvPr/>
        </p:nvSpPr>
        <p:spPr>
          <a:xfrm>
            <a:off x="16124834" y="9258300"/>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3">
              <a:alphaModFix/>
            </a:blip>
            <a:stretch>
              <a:fillRect b="0" l="0" r="0" t="0"/>
            </a:stretch>
          </a:blipFill>
          <a:ln>
            <a:noFill/>
          </a:ln>
        </p:spPr>
      </p:sp>
      <p:sp>
        <p:nvSpPr>
          <p:cNvPr id="134" name="Google Shape;134;p5"/>
          <p:cNvSpPr txBox="1"/>
          <p:nvPr/>
        </p:nvSpPr>
        <p:spPr>
          <a:xfrm>
            <a:off x="1992534" y="1514795"/>
            <a:ext cx="6628971" cy="679450"/>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1" lang="en-US" sz="4749">
                <a:solidFill>
                  <a:srgbClr val="FFFFFF"/>
                </a:solidFill>
                <a:latin typeface="Heebo Black"/>
                <a:ea typeface="Heebo Black"/>
                <a:cs typeface="Heebo Black"/>
                <a:sym typeface="Heebo Black"/>
              </a:rPr>
              <a:t>System Design</a:t>
            </a:r>
            <a:endParaRPr/>
          </a:p>
        </p:txBody>
      </p:sp>
      <p:sp>
        <p:nvSpPr>
          <p:cNvPr id="135" name="Google Shape;135;p5"/>
          <p:cNvSpPr txBox="1"/>
          <p:nvPr/>
        </p:nvSpPr>
        <p:spPr>
          <a:xfrm>
            <a:off x="1992534" y="3306447"/>
            <a:ext cx="2289810"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Data Ingestion</a:t>
            </a:r>
            <a:endParaRPr/>
          </a:p>
        </p:txBody>
      </p:sp>
      <p:sp>
        <p:nvSpPr>
          <p:cNvPr id="136" name="Google Shape;136;p5"/>
          <p:cNvSpPr txBox="1"/>
          <p:nvPr/>
        </p:nvSpPr>
        <p:spPr>
          <a:xfrm>
            <a:off x="1992534" y="4270950"/>
            <a:ext cx="6628971" cy="923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FFFFFF"/>
                </a:solidFill>
                <a:latin typeface="Assistant"/>
                <a:ea typeface="Assistant"/>
                <a:cs typeface="Assistant"/>
                <a:sym typeface="Assistant"/>
              </a:rPr>
              <a:t>Copy raw data into the Bronze Layer using Azure Data Factory.</a:t>
            </a:r>
            <a:endParaRPr/>
          </a:p>
        </p:txBody>
      </p:sp>
      <p:sp>
        <p:nvSpPr>
          <p:cNvPr id="137" name="Google Shape;137;p5"/>
          <p:cNvSpPr txBox="1"/>
          <p:nvPr/>
        </p:nvSpPr>
        <p:spPr>
          <a:xfrm>
            <a:off x="10835841" y="3306447"/>
            <a:ext cx="3286125"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Data Transformation</a:t>
            </a:r>
            <a:endParaRPr/>
          </a:p>
        </p:txBody>
      </p:sp>
      <p:sp>
        <p:nvSpPr>
          <p:cNvPr id="138" name="Google Shape;138;p5"/>
          <p:cNvSpPr txBox="1"/>
          <p:nvPr/>
        </p:nvSpPr>
        <p:spPr>
          <a:xfrm>
            <a:off x="10835841" y="4270950"/>
            <a:ext cx="6518709" cy="923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FFFFFF"/>
                </a:solidFill>
                <a:latin typeface="Assistant"/>
                <a:ea typeface="Assistant"/>
                <a:cs typeface="Assistant"/>
                <a:sym typeface="Assistant"/>
              </a:rPr>
              <a:t>Clean and transform the data in Azure Databricks.</a:t>
            </a:r>
            <a:endParaRPr/>
          </a:p>
        </p:txBody>
      </p:sp>
      <p:sp>
        <p:nvSpPr>
          <p:cNvPr id="139" name="Google Shape;139;p5"/>
          <p:cNvSpPr txBox="1"/>
          <p:nvPr/>
        </p:nvSpPr>
        <p:spPr>
          <a:xfrm>
            <a:off x="1992534" y="6505230"/>
            <a:ext cx="2733318"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Data Aggregation</a:t>
            </a:r>
            <a:endParaRPr/>
          </a:p>
        </p:txBody>
      </p:sp>
      <p:sp>
        <p:nvSpPr>
          <p:cNvPr id="140" name="Google Shape;140;p5"/>
          <p:cNvSpPr txBox="1"/>
          <p:nvPr/>
        </p:nvSpPr>
        <p:spPr>
          <a:xfrm>
            <a:off x="1992534" y="7467255"/>
            <a:ext cx="5909997" cy="923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FFFFFF"/>
                </a:solidFill>
                <a:latin typeface="Assistant"/>
                <a:ea typeface="Assistant"/>
                <a:cs typeface="Assistant"/>
                <a:sym typeface="Assistant"/>
              </a:rPr>
              <a:t>Summarize and analyze the data in Databricks Notebooks.</a:t>
            </a:r>
            <a:endParaRPr/>
          </a:p>
        </p:txBody>
      </p:sp>
      <p:sp>
        <p:nvSpPr>
          <p:cNvPr id="141" name="Google Shape;141;p5"/>
          <p:cNvSpPr txBox="1"/>
          <p:nvPr/>
        </p:nvSpPr>
        <p:spPr>
          <a:xfrm>
            <a:off x="10835841" y="6505230"/>
            <a:ext cx="2735580"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CI/CD Integration</a:t>
            </a:r>
            <a:endParaRPr/>
          </a:p>
        </p:txBody>
      </p:sp>
      <p:sp>
        <p:nvSpPr>
          <p:cNvPr id="142" name="Google Shape;142;p5"/>
          <p:cNvSpPr txBox="1"/>
          <p:nvPr/>
        </p:nvSpPr>
        <p:spPr>
          <a:xfrm>
            <a:off x="10835841" y="7467255"/>
            <a:ext cx="7394353" cy="923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FFFFFF"/>
                </a:solidFill>
                <a:latin typeface="Assistant"/>
                <a:ea typeface="Assistant"/>
                <a:cs typeface="Assistant"/>
                <a:sym typeface="Assistant"/>
              </a:rPr>
              <a:t>Use Azure DevOps Pipelines for deployment and management.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6"/>
          <p:cNvSpPr/>
          <p:nvPr/>
        </p:nvSpPr>
        <p:spPr>
          <a:xfrm rot="2126705">
            <a:off x="129755" y="-335111"/>
            <a:ext cx="3288317" cy="3144454"/>
          </a:xfrm>
          <a:custGeom>
            <a:rect b="b" l="l" r="r" t="t"/>
            <a:pathLst>
              <a:path extrusionOk="0" h="3144454" w="3288317">
                <a:moveTo>
                  <a:pt x="0" y="0"/>
                </a:moveTo>
                <a:lnTo>
                  <a:pt x="3288318" y="0"/>
                </a:lnTo>
                <a:lnTo>
                  <a:pt x="3288318" y="3144453"/>
                </a:lnTo>
                <a:lnTo>
                  <a:pt x="0" y="3144453"/>
                </a:lnTo>
                <a:lnTo>
                  <a:pt x="0" y="0"/>
                </a:lnTo>
                <a:close/>
              </a:path>
            </a:pathLst>
          </a:custGeom>
          <a:blipFill rotWithShape="1">
            <a:blip r:embed="rId3">
              <a:alphaModFix/>
            </a:blip>
            <a:stretch>
              <a:fillRect b="0" l="0" r="0" t="0"/>
            </a:stretch>
          </a:blipFill>
          <a:ln>
            <a:noFill/>
          </a:ln>
        </p:spPr>
      </p:sp>
      <p:sp>
        <p:nvSpPr>
          <p:cNvPr id="148" name="Google Shape;148;p6"/>
          <p:cNvSpPr/>
          <p:nvPr/>
        </p:nvSpPr>
        <p:spPr>
          <a:xfrm>
            <a:off x="0" y="6878403"/>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4">
              <a:alphaModFix/>
            </a:blip>
            <a:stretch>
              <a:fillRect b="0" l="0" r="0" t="0"/>
            </a:stretch>
          </a:blipFill>
          <a:ln>
            <a:noFill/>
          </a:ln>
        </p:spPr>
      </p:sp>
      <p:sp>
        <p:nvSpPr>
          <p:cNvPr id="149" name="Google Shape;149;p6"/>
          <p:cNvSpPr/>
          <p:nvPr/>
        </p:nvSpPr>
        <p:spPr>
          <a:xfrm>
            <a:off x="5020768" y="-574486"/>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4">
              <a:alphaModFix/>
            </a:blip>
            <a:stretch>
              <a:fillRect b="0" l="0" r="0" t="0"/>
            </a:stretch>
          </a:blipFill>
          <a:ln>
            <a:noFill/>
          </a:ln>
        </p:spPr>
      </p:sp>
      <p:sp>
        <p:nvSpPr>
          <p:cNvPr id="150" name="Google Shape;150;p6"/>
          <p:cNvSpPr txBox="1"/>
          <p:nvPr/>
        </p:nvSpPr>
        <p:spPr>
          <a:xfrm>
            <a:off x="669607" y="3533775"/>
            <a:ext cx="16948785" cy="27527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3000">
                <a:solidFill>
                  <a:srgbClr val="000000"/>
                </a:solidFill>
                <a:latin typeface="Assistant"/>
                <a:ea typeface="Assistant"/>
                <a:cs typeface="Assistant"/>
                <a:sym typeface="Assistant"/>
              </a:rPr>
              <a:t>The following folder structure was used across Azure Blob Storage:</a:t>
            </a:r>
            <a:endParaRPr/>
          </a:p>
          <a:p>
            <a:pPr indent="0" lvl="0" marL="0" marR="0" rtl="0" algn="just">
              <a:lnSpc>
                <a:spcPct val="120000"/>
              </a:lnSpc>
              <a:spcBef>
                <a:spcPts val="0"/>
              </a:spcBef>
              <a:spcAft>
                <a:spcPts val="0"/>
              </a:spcAft>
              <a:buNone/>
            </a:pPr>
            <a:r>
              <a:rPr lang="en-US" sz="3000">
                <a:solidFill>
                  <a:srgbClr val="000000"/>
                </a:solidFill>
                <a:latin typeface="Assistant"/>
                <a:ea typeface="Assistant"/>
                <a:cs typeface="Assistant"/>
                <a:sym typeface="Assistant"/>
              </a:rPr>
              <a:t>- raw-sales-data (Hot Storage): Contains unprocessed raw data in CSV format.</a:t>
            </a:r>
            <a:endParaRPr/>
          </a:p>
          <a:p>
            <a:pPr indent="0" lvl="0" marL="0" marR="0" rtl="0" algn="just">
              <a:lnSpc>
                <a:spcPct val="120000"/>
              </a:lnSpc>
              <a:spcBef>
                <a:spcPts val="0"/>
              </a:spcBef>
              <a:spcAft>
                <a:spcPts val="0"/>
              </a:spcAft>
              <a:buNone/>
            </a:pPr>
            <a:r>
              <a:rPr lang="en-US" sz="3000">
                <a:solidFill>
                  <a:srgbClr val="000000"/>
                </a:solidFill>
                <a:latin typeface="Assistant"/>
                <a:ea typeface="Assistant"/>
                <a:cs typeface="Assistant"/>
                <a:sym typeface="Assistant"/>
              </a:rPr>
              <a:t>- bronze-layer: Stores raw data in Parquet format for staging.</a:t>
            </a:r>
            <a:endParaRPr/>
          </a:p>
          <a:p>
            <a:pPr indent="0" lvl="0" marL="0" marR="0" rtl="0" algn="just">
              <a:lnSpc>
                <a:spcPct val="120000"/>
              </a:lnSpc>
              <a:spcBef>
                <a:spcPts val="0"/>
              </a:spcBef>
              <a:spcAft>
                <a:spcPts val="0"/>
              </a:spcAft>
              <a:buNone/>
            </a:pPr>
            <a:r>
              <a:rPr lang="en-US" sz="3000">
                <a:solidFill>
                  <a:srgbClr val="000000"/>
                </a:solidFill>
                <a:latin typeface="Assistant"/>
                <a:ea typeface="Assistant"/>
                <a:cs typeface="Assistant"/>
                <a:sym typeface="Assistant"/>
              </a:rPr>
              <a:t>- silver-layer: Contains cleaned and transformed data.</a:t>
            </a:r>
            <a:endParaRPr/>
          </a:p>
          <a:p>
            <a:pPr indent="0" lvl="0" marL="0" marR="0" rtl="0" algn="just">
              <a:lnSpc>
                <a:spcPct val="120000"/>
              </a:lnSpc>
              <a:spcBef>
                <a:spcPts val="0"/>
              </a:spcBef>
              <a:spcAft>
                <a:spcPts val="0"/>
              </a:spcAft>
              <a:buNone/>
            </a:pPr>
            <a:r>
              <a:rPr lang="en-US" sz="3000">
                <a:solidFill>
                  <a:srgbClr val="000000"/>
                </a:solidFill>
                <a:latin typeface="Assistant"/>
                <a:ea typeface="Assistant"/>
                <a:cs typeface="Assistant"/>
                <a:sym typeface="Assistant"/>
              </a:rPr>
              <a:t>- gold-layer: Stores aggregated summaries.</a:t>
            </a:r>
            <a:endParaRPr/>
          </a:p>
          <a:p>
            <a:pPr indent="0" lvl="0" marL="0" marR="0" rtl="0" algn="just">
              <a:lnSpc>
                <a:spcPct val="120000"/>
              </a:lnSpc>
              <a:spcBef>
                <a:spcPts val="0"/>
              </a:spcBef>
              <a:spcAft>
                <a:spcPts val="0"/>
              </a:spcAft>
              <a:buNone/>
            </a:pPr>
            <a:r>
              <a:rPr lang="en-US" sz="3000">
                <a:solidFill>
                  <a:srgbClr val="000000"/>
                </a:solidFill>
                <a:latin typeface="Assistant"/>
                <a:ea typeface="Assistant"/>
                <a:cs typeface="Assistant"/>
                <a:sym typeface="Assistant"/>
              </a:rPr>
              <a:t>This segregation follows the Medallion Architecture and ensures optimized performance and cost efficiency.</a:t>
            </a:r>
            <a:endParaRPr/>
          </a:p>
        </p:txBody>
      </p:sp>
      <p:sp>
        <p:nvSpPr>
          <p:cNvPr id="151" name="Google Shape;151;p6"/>
          <p:cNvSpPr/>
          <p:nvPr/>
        </p:nvSpPr>
        <p:spPr>
          <a:xfrm>
            <a:off x="3493371" y="6494915"/>
            <a:ext cx="11935684" cy="3121973"/>
          </a:xfrm>
          <a:custGeom>
            <a:rect b="b" l="l" r="r" t="t"/>
            <a:pathLst>
              <a:path extrusionOk="0" h="3121973" w="11935684">
                <a:moveTo>
                  <a:pt x="0" y="0"/>
                </a:moveTo>
                <a:lnTo>
                  <a:pt x="11935684" y="0"/>
                </a:lnTo>
                <a:lnTo>
                  <a:pt x="11935684" y="3121973"/>
                </a:lnTo>
                <a:lnTo>
                  <a:pt x="0" y="3121973"/>
                </a:lnTo>
                <a:lnTo>
                  <a:pt x="0" y="0"/>
                </a:lnTo>
                <a:close/>
              </a:path>
            </a:pathLst>
          </a:custGeom>
          <a:blipFill rotWithShape="1">
            <a:blip r:embed="rId5">
              <a:alphaModFix/>
            </a:blip>
            <a:stretch>
              <a:fillRect b="-2803" l="0" r="0" t="-2804"/>
            </a:stretch>
          </a:blipFill>
          <a:ln>
            <a:noFill/>
          </a:ln>
        </p:spPr>
      </p:sp>
      <p:sp>
        <p:nvSpPr>
          <p:cNvPr id="152" name="Google Shape;152;p6"/>
          <p:cNvSpPr txBox="1"/>
          <p:nvPr/>
        </p:nvSpPr>
        <p:spPr>
          <a:xfrm>
            <a:off x="8704691" y="1104900"/>
            <a:ext cx="8554609" cy="1291970"/>
          </a:xfrm>
          <a:prstGeom prst="rect">
            <a:avLst/>
          </a:prstGeom>
          <a:noFill/>
          <a:ln>
            <a:noFill/>
          </a:ln>
        </p:spPr>
        <p:txBody>
          <a:bodyPr anchorCtr="0" anchor="t" bIns="0" lIns="0" spcFirstLastPara="1" rIns="0" wrap="square" tIns="0">
            <a:spAutoFit/>
          </a:bodyPr>
          <a:lstStyle/>
          <a:p>
            <a:pPr indent="0" lvl="0" marL="0" marR="0" rtl="0" algn="r">
              <a:lnSpc>
                <a:spcPct val="110000"/>
              </a:lnSpc>
              <a:spcBef>
                <a:spcPts val="0"/>
              </a:spcBef>
              <a:spcAft>
                <a:spcPts val="0"/>
              </a:spcAft>
              <a:buNone/>
            </a:pPr>
            <a:r>
              <a:rPr b="1" lang="en-US" sz="9000">
                <a:solidFill>
                  <a:srgbClr val="8D0A75"/>
                </a:solidFill>
                <a:latin typeface="Heebo Black"/>
                <a:ea typeface="Heebo Black"/>
                <a:cs typeface="Heebo Black"/>
                <a:sym typeface="Heebo Black"/>
              </a:rPr>
              <a:t>Folder Structure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123B"/>
        </a:solidFill>
      </p:bgPr>
    </p:bg>
    <p:spTree>
      <p:nvGrpSpPr>
        <p:cNvPr id="156" name="Shape 156"/>
        <p:cNvGrpSpPr/>
        <p:nvPr/>
      </p:nvGrpSpPr>
      <p:grpSpPr>
        <a:xfrm>
          <a:off x="0" y="0"/>
          <a:ext cx="0" cy="0"/>
          <a:chOff x="0" y="0"/>
          <a:chExt cx="0" cy="0"/>
        </a:xfrm>
      </p:grpSpPr>
      <p:sp>
        <p:nvSpPr>
          <p:cNvPr id="157" name="Google Shape;157;p7"/>
          <p:cNvSpPr/>
          <p:nvPr/>
        </p:nvSpPr>
        <p:spPr>
          <a:xfrm flipH="1">
            <a:off x="5236707" y="-2461724"/>
            <a:ext cx="14428598" cy="6961798"/>
          </a:xfrm>
          <a:custGeom>
            <a:rect b="b" l="l" r="r" t="t"/>
            <a:pathLst>
              <a:path extrusionOk="0" h="6961798" w="14428598">
                <a:moveTo>
                  <a:pt x="14428597" y="0"/>
                </a:moveTo>
                <a:lnTo>
                  <a:pt x="0" y="0"/>
                </a:lnTo>
                <a:lnTo>
                  <a:pt x="0" y="6961798"/>
                </a:lnTo>
                <a:lnTo>
                  <a:pt x="14428597" y="6961798"/>
                </a:lnTo>
                <a:lnTo>
                  <a:pt x="14428597" y="0"/>
                </a:lnTo>
                <a:close/>
              </a:path>
            </a:pathLst>
          </a:custGeom>
          <a:blipFill rotWithShape="1">
            <a:blip r:embed="rId3">
              <a:alphaModFix/>
            </a:blip>
            <a:stretch>
              <a:fillRect b="0" l="0" r="0" t="0"/>
            </a:stretch>
          </a:blipFill>
          <a:ln>
            <a:noFill/>
          </a:ln>
        </p:spPr>
      </p:sp>
      <p:sp>
        <p:nvSpPr>
          <p:cNvPr id="158" name="Google Shape;158;p7"/>
          <p:cNvSpPr/>
          <p:nvPr/>
        </p:nvSpPr>
        <p:spPr>
          <a:xfrm>
            <a:off x="-766888" y="1028700"/>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4">
              <a:alphaModFix/>
            </a:blip>
            <a:stretch>
              <a:fillRect b="0" l="0" r="0" t="0"/>
            </a:stretch>
          </a:blipFill>
          <a:ln>
            <a:noFill/>
          </a:ln>
        </p:spPr>
      </p:sp>
      <p:sp>
        <p:nvSpPr>
          <p:cNvPr id="159" name="Google Shape;159;p7"/>
          <p:cNvSpPr/>
          <p:nvPr/>
        </p:nvSpPr>
        <p:spPr>
          <a:xfrm>
            <a:off x="10600083" y="8538745"/>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4">
              <a:alphaModFix/>
            </a:blip>
            <a:stretch>
              <a:fillRect b="0" l="0" r="0" t="0"/>
            </a:stretch>
          </a:blipFill>
          <a:ln>
            <a:noFill/>
          </a:ln>
        </p:spPr>
      </p:sp>
      <p:sp>
        <p:nvSpPr>
          <p:cNvPr id="160" name="Google Shape;160;p7"/>
          <p:cNvSpPr/>
          <p:nvPr/>
        </p:nvSpPr>
        <p:spPr>
          <a:xfrm>
            <a:off x="14955872" y="6339335"/>
            <a:ext cx="4606857" cy="5333553"/>
          </a:xfrm>
          <a:custGeom>
            <a:rect b="b" l="l" r="r" t="t"/>
            <a:pathLst>
              <a:path extrusionOk="0" h="5333553" w="4606857">
                <a:moveTo>
                  <a:pt x="0" y="0"/>
                </a:moveTo>
                <a:lnTo>
                  <a:pt x="4606856" y="0"/>
                </a:lnTo>
                <a:lnTo>
                  <a:pt x="4606856" y="5333553"/>
                </a:lnTo>
                <a:lnTo>
                  <a:pt x="0" y="5333553"/>
                </a:lnTo>
                <a:lnTo>
                  <a:pt x="0" y="0"/>
                </a:lnTo>
                <a:close/>
              </a:path>
            </a:pathLst>
          </a:custGeom>
          <a:blipFill rotWithShape="1">
            <a:blip r:embed="rId5">
              <a:alphaModFix/>
            </a:blip>
            <a:stretch>
              <a:fillRect b="0" l="0" r="0" t="0"/>
            </a:stretch>
          </a:blipFill>
          <a:ln>
            <a:noFill/>
          </a:ln>
        </p:spPr>
      </p:sp>
      <p:sp>
        <p:nvSpPr>
          <p:cNvPr id="161" name="Google Shape;161;p7"/>
          <p:cNvSpPr/>
          <p:nvPr/>
        </p:nvSpPr>
        <p:spPr>
          <a:xfrm>
            <a:off x="642528" y="3553136"/>
            <a:ext cx="1304761" cy="1236262"/>
          </a:xfrm>
          <a:custGeom>
            <a:rect b="b" l="l" r="r" t="t"/>
            <a:pathLst>
              <a:path extrusionOk="0" h="1236262" w="1304761">
                <a:moveTo>
                  <a:pt x="0" y="0"/>
                </a:moveTo>
                <a:lnTo>
                  <a:pt x="1304762" y="0"/>
                </a:lnTo>
                <a:lnTo>
                  <a:pt x="1304762" y="1236261"/>
                </a:lnTo>
                <a:lnTo>
                  <a:pt x="0" y="1236261"/>
                </a:lnTo>
                <a:lnTo>
                  <a:pt x="0" y="0"/>
                </a:lnTo>
                <a:close/>
              </a:path>
            </a:pathLst>
          </a:custGeom>
          <a:blipFill rotWithShape="1">
            <a:blip r:embed="rId6">
              <a:alphaModFix/>
            </a:blip>
            <a:stretch>
              <a:fillRect b="0" l="0" r="0" t="0"/>
            </a:stretch>
          </a:blipFill>
          <a:ln>
            <a:noFill/>
          </a:ln>
        </p:spPr>
      </p:sp>
      <p:sp>
        <p:nvSpPr>
          <p:cNvPr id="162" name="Google Shape;162;p7"/>
          <p:cNvSpPr/>
          <p:nvPr/>
        </p:nvSpPr>
        <p:spPr>
          <a:xfrm>
            <a:off x="3493371" y="5143500"/>
            <a:ext cx="11301259" cy="3475137"/>
          </a:xfrm>
          <a:custGeom>
            <a:rect b="b" l="l" r="r" t="t"/>
            <a:pathLst>
              <a:path extrusionOk="0" h="3475137" w="11301259">
                <a:moveTo>
                  <a:pt x="0" y="0"/>
                </a:moveTo>
                <a:lnTo>
                  <a:pt x="11301258" y="0"/>
                </a:lnTo>
                <a:lnTo>
                  <a:pt x="11301258" y="3475137"/>
                </a:lnTo>
                <a:lnTo>
                  <a:pt x="0" y="3475137"/>
                </a:lnTo>
                <a:lnTo>
                  <a:pt x="0" y="0"/>
                </a:lnTo>
                <a:close/>
              </a:path>
            </a:pathLst>
          </a:custGeom>
          <a:blipFill rotWithShape="1">
            <a:blip r:embed="rId7">
              <a:alphaModFix/>
            </a:blip>
            <a:stretch>
              <a:fillRect b="0" l="0" r="0" t="0"/>
            </a:stretch>
          </a:blipFill>
          <a:ln>
            <a:noFill/>
          </a:ln>
        </p:spPr>
      </p:sp>
      <p:sp>
        <p:nvSpPr>
          <p:cNvPr id="163" name="Google Shape;163;p7"/>
          <p:cNvSpPr txBox="1"/>
          <p:nvPr/>
        </p:nvSpPr>
        <p:spPr>
          <a:xfrm>
            <a:off x="2515029" y="1075149"/>
            <a:ext cx="7511650" cy="1147986"/>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8000">
                <a:solidFill>
                  <a:srgbClr val="FFFFFF"/>
                </a:solidFill>
                <a:latin typeface="Heebo Black"/>
                <a:ea typeface="Heebo Black"/>
                <a:cs typeface="Heebo Black"/>
                <a:sym typeface="Heebo Black"/>
              </a:rPr>
              <a:t>Implementation</a:t>
            </a:r>
            <a:endParaRPr/>
          </a:p>
        </p:txBody>
      </p:sp>
      <p:sp>
        <p:nvSpPr>
          <p:cNvPr id="164" name="Google Shape;164;p7"/>
          <p:cNvSpPr txBox="1"/>
          <p:nvPr/>
        </p:nvSpPr>
        <p:spPr>
          <a:xfrm>
            <a:off x="2333486" y="3408272"/>
            <a:ext cx="14925814"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FFFFFF"/>
                </a:solidFill>
                <a:latin typeface="Assistant"/>
                <a:ea typeface="Assistant"/>
                <a:cs typeface="Assistant"/>
                <a:sym typeface="Assistant"/>
              </a:rPr>
              <a:t>The solution was implemented using a pipeline in Azure Data Factory that orchestrated the execution of three Databricks notebooks for data transformation and aggregation. The pipeline also included data ingestion activities.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123B"/>
        </a:solidFill>
      </p:bgPr>
    </p:bg>
    <p:spTree>
      <p:nvGrpSpPr>
        <p:cNvPr id="168" name="Shape 168"/>
        <p:cNvGrpSpPr/>
        <p:nvPr/>
      </p:nvGrpSpPr>
      <p:grpSpPr>
        <a:xfrm>
          <a:off x="0" y="0"/>
          <a:ext cx="0" cy="0"/>
          <a:chOff x="0" y="0"/>
          <a:chExt cx="0" cy="0"/>
        </a:xfrm>
      </p:grpSpPr>
      <p:sp>
        <p:nvSpPr>
          <p:cNvPr id="169" name="Google Shape;169;p8"/>
          <p:cNvSpPr/>
          <p:nvPr/>
        </p:nvSpPr>
        <p:spPr>
          <a:xfrm>
            <a:off x="-766888" y="1028700"/>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3">
              <a:alphaModFix/>
            </a:blip>
            <a:stretch>
              <a:fillRect b="0" l="0" r="0" t="0"/>
            </a:stretch>
          </a:blipFill>
          <a:ln>
            <a:noFill/>
          </a:ln>
        </p:spPr>
      </p:sp>
      <p:sp>
        <p:nvSpPr>
          <p:cNvPr id="170" name="Google Shape;170;p8"/>
          <p:cNvSpPr/>
          <p:nvPr/>
        </p:nvSpPr>
        <p:spPr>
          <a:xfrm rot="10800000">
            <a:off x="9626710" y="-1324962"/>
            <a:ext cx="5459645" cy="6320863"/>
          </a:xfrm>
          <a:custGeom>
            <a:rect b="b" l="l" r="r" t="t"/>
            <a:pathLst>
              <a:path extrusionOk="0" h="6320863" w="5459645">
                <a:moveTo>
                  <a:pt x="0" y="0"/>
                </a:moveTo>
                <a:lnTo>
                  <a:pt x="5459646" y="0"/>
                </a:lnTo>
                <a:lnTo>
                  <a:pt x="5459646" y="6320863"/>
                </a:lnTo>
                <a:lnTo>
                  <a:pt x="0" y="6320863"/>
                </a:lnTo>
                <a:lnTo>
                  <a:pt x="0" y="0"/>
                </a:lnTo>
                <a:close/>
              </a:path>
            </a:pathLst>
          </a:custGeom>
          <a:blipFill rotWithShape="1">
            <a:blip r:embed="rId4">
              <a:alphaModFix/>
            </a:blip>
            <a:stretch>
              <a:fillRect b="0" l="0" r="0" t="0"/>
            </a:stretch>
          </a:blipFill>
          <a:ln>
            <a:noFill/>
          </a:ln>
        </p:spPr>
      </p:sp>
      <p:sp>
        <p:nvSpPr>
          <p:cNvPr id="171" name="Google Shape;171;p8"/>
          <p:cNvSpPr/>
          <p:nvPr/>
        </p:nvSpPr>
        <p:spPr>
          <a:xfrm>
            <a:off x="14287353" y="5378314"/>
            <a:ext cx="5459645" cy="6320863"/>
          </a:xfrm>
          <a:custGeom>
            <a:rect b="b" l="l" r="r" t="t"/>
            <a:pathLst>
              <a:path extrusionOk="0" h="6320863" w="5459645">
                <a:moveTo>
                  <a:pt x="0" y="0"/>
                </a:moveTo>
                <a:lnTo>
                  <a:pt x="5459645" y="0"/>
                </a:lnTo>
                <a:lnTo>
                  <a:pt x="5459645" y="6320863"/>
                </a:lnTo>
                <a:lnTo>
                  <a:pt x="0" y="6320863"/>
                </a:lnTo>
                <a:lnTo>
                  <a:pt x="0" y="0"/>
                </a:lnTo>
                <a:close/>
              </a:path>
            </a:pathLst>
          </a:custGeom>
          <a:blipFill rotWithShape="1">
            <a:blip r:embed="rId4">
              <a:alphaModFix/>
            </a:blip>
            <a:stretch>
              <a:fillRect b="0" l="0" r="0" t="0"/>
            </a:stretch>
          </a:blipFill>
          <a:ln>
            <a:noFill/>
          </a:ln>
        </p:spPr>
      </p:sp>
      <p:sp>
        <p:nvSpPr>
          <p:cNvPr id="172" name="Google Shape;172;p8"/>
          <p:cNvSpPr/>
          <p:nvPr/>
        </p:nvSpPr>
        <p:spPr>
          <a:xfrm>
            <a:off x="16124834" y="9258300"/>
            <a:ext cx="2459432" cy="2287272"/>
          </a:xfrm>
          <a:custGeom>
            <a:rect b="b" l="l" r="r" t="t"/>
            <a:pathLst>
              <a:path extrusionOk="0" h="2287272" w="2459432">
                <a:moveTo>
                  <a:pt x="0" y="0"/>
                </a:moveTo>
                <a:lnTo>
                  <a:pt x="2459432" y="0"/>
                </a:lnTo>
                <a:lnTo>
                  <a:pt x="2459432" y="2287272"/>
                </a:lnTo>
                <a:lnTo>
                  <a:pt x="0" y="2287272"/>
                </a:lnTo>
                <a:lnTo>
                  <a:pt x="0" y="0"/>
                </a:lnTo>
                <a:close/>
              </a:path>
            </a:pathLst>
          </a:custGeom>
          <a:blipFill rotWithShape="1">
            <a:blip r:embed="rId3">
              <a:alphaModFix/>
            </a:blip>
            <a:stretch>
              <a:fillRect b="0" l="0" r="0" t="0"/>
            </a:stretch>
          </a:blipFill>
          <a:ln>
            <a:noFill/>
          </a:ln>
        </p:spPr>
      </p:sp>
      <p:sp>
        <p:nvSpPr>
          <p:cNvPr id="173" name="Google Shape;173;p8"/>
          <p:cNvSpPr txBox="1"/>
          <p:nvPr/>
        </p:nvSpPr>
        <p:spPr>
          <a:xfrm>
            <a:off x="1992534" y="1514795"/>
            <a:ext cx="6628971" cy="679450"/>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1" lang="en-US" sz="4749">
                <a:solidFill>
                  <a:srgbClr val="FFFFFF"/>
                </a:solidFill>
                <a:latin typeface="Heebo Black"/>
                <a:ea typeface="Heebo Black"/>
                <a:cs typeface="Heebo Black"/>
                <a:sym typeface="Heebo Black"/>
              </a:rPr>
              <a:t>Pipeline Overview</a:t>
            </a:r>
            <a:endParaRPr/>
          </a:p>
        </p:txBody>
      </p:sp>
      <p:sp>
        <p:nvSpPr>
          <p:cNvPr id="174" name="Google Shape;174;p8"/>
          <p:cNvSpPr txBox="1"/>
          <p:nvPr/>
        </p:nvSpPr>
        <p:spPr>
          <a:xfrm>
            <a:off x="1992534" y="2849247"/>
            <a:ext cx="2537103"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Ingest Raw Data</a:t>
            </a:r>
            <a:endParaRPr/>
          </a:p>
        </p:txBody>
      </p:sp>
      <p:sp>
        <p:nvSpPr>
          <p:cNvPr id="175" name="Google Shape;175;p8"/>
          <p:cNvSpPr txBox="1"/>
          <p:nvPr/>
        </p:nvSpPr>
        <p:spPr>
          <a:xfrm>
            <a:off x="1992534" y="3594675"/>
            <a:ext cx="6628971" cy="2047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700">
                <a:solidFill>
                  <a:srgbClr val="FFFFFF"/>
                </a:solidFill>
                <a:latin typeface="Assistant"/>
                <a:ea typeface="Assistant"/>
                <a:cs typeface="Assistant"/>
                <a:sym typeface="Assistant"/>
              </a:rPr>
              <a:t>Tool: Azure Data Factory (ADF). Raw sales data (CSV files) from the raw-sales-data container was ingested into the Bronze Layer. Data was stored as Parquet files for optimized performance.</a:t>
            </a:r>
            <a:endParaRPr/>
          </a:p>
        </p:txBody>
      </p:sp>
      <p:sp>
        <p:nvSpPr>
          <p:cNvPr id="176" name="Google Shape;176;p8"/>
          <p:cNvSpPr txBox="1"/>
          <p:nvPr/>
        </p:nvSpPr>
        <p:spPr>
          <a:xfrm>
            <a:off x="9626710" y="2849247"/>
            <a:ext cx="4122063"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Transform and Clean Data</a:t>
            </a:r>
            <a:endParaRPr/>
          </a:p>
        </p:txBody>
      </p:sp>
      <p:sp>
        <p:nvSpPr>
          <p:cNvPr id="177" name="Google Shape;177;p8"/>
          <p:cNvSpPr txBox="1"/>
          <p:nvPr/>
        </p:nvSpPr>
        <p:spPr>
          <a:xfrm>
            <a:off x="9626710" y="3594675"/>
            <a:ext cx="7632590" cy="2047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700">
                <a:solidFill>
                  <a:srgbClr val="FFFFFF"/>
                </a:solidFill>
                <a:latin typeface="Assistant"/>
                <a:ea typeface="Assistant"/>
                <a:cs typeface="Assistant"/>
                <a:sym typeface="Assistant"/>
              </a:rPr>
              <a:t>Notebook 1: Retail Sales Data Cleaning. Tool: Azure Databricks (PySpark). Key Steps: Read raw Parquet data from the Bronze Layer, removed null values and duplicate records, standardized date formats, stored the cleaned data in the Silver Layer as Parquet files.</a:t>
            </a:r>
            <a:endParaRPr/>
          </a:p>
        </p:txBody>
      </p:sp>
      <p:sp>
        <p:nvSpPr>
          <p:cNvPr id="178" name="Google Shape;178;p8"/>
          <p:cNvSpPr txBox="1"/>
          <p:nvPr/>
        </p:nvSpPr>
        <p:spPr>
          <a:xfrm>
            <a:off x="1992534" y="6505230"/>
            <a:ext cx="5205651"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FFFFFF"/>
                </a:solidFill>
                <a:latin typeface="Assistant"/>
                <a:ea typeface="Assistant"/>
                <a:cs typeface="Assistant"/>
                <a:sym typeface="Assistant"/>
              </a:rPr>
              <a:t>Generate Aggregated Summaries</a:t>
            </a:r>
            <a:endParaRPr/>
          </a:p>
        </p:txBody>
      </p:sp>
      <p:sp>
        <p:nvSpPr>
          <p:cNvPr id="179" name="Google Shape;179;p8"/>
          <p:cNvSpPr txBox="1"/>
          <p:nvPr/>
        </p:nvSpPr>
        <p:spPr>
          <a:xfrm>
            <a:off x="1992534" y="7248180"/>
            <a:ext cx="5909997" cy="24574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700">
                <a:solidFill>
                  <a:srgbClr val="FFFFFF"/>
                </a:solidFill>
                <a:latin typeface="Assistant"/>
                <a:ea typeface="Assistant"/>
                <a:cs typeface="Assistant"/>
                <a:sym typeface="Assistant"/>
              </a:rPr>
              <a:t>Notebook 2: Retail Sales Data Aggregation. Tool: Azure Databricks (PySpark). Key Steps: Created region-wise, product-wise, date-wise, and price summaries. Output data was saved in the Gold Layer.</a:t>
            </a:r>
            <a:endParaRPr/>
          </a:p>
        </p:txBody>
      </p:sp>
      <p:sp>
        <p:nvSpPr>
          <p:cNvPr id="180" name="Google Shape;180;p8"/>
          <p:cNvSpPr txBox="1"/>
          <p:nvPr/>
        </p:nvSpPr>
        <p:spPr>
          <a:xfrm>
            <a:off x="9622823" y="6505230"/>
            <a:ext cx="7394353"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FFFFFF"/>
                </a:solidFill>
                <a:latin typeface="Assistant"/>
                <a:ea typeface="Assistant"/>
                <a:cs typeface="Assistant"/>
                <a:sym typeface="Assistant"/>
              </a:rPr>
              <a:t>Apply Machine Learning for Sales Forecasting</a:t>
            </a:r>
            <a:endParaRPr/>
          </a:p>
        </p:txBody>
      </p:sp>
      <p:sp>
        <p:nvSpPr>
          <p:cNvPr id="181" name="Google Shape;181;p8"/>
          <p:cNvSpPr txBox="1"/>
          <p:nvPr/>
        </p:nvSpPr>
        <p:spPr>
          <a:xfrm>
            <a:off x="9622823" y="7248180"/>
            <a:ext cx="7394353" cy="1228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700">
                <a:solidFill>
                  <a:srgbClr val="FFFFFF"/>
                </a:solidFill>
                <a:latin typeface="Assistant"/>
                <a:ea typeface="Assistant"/>
                <a:cs typeface="Assistant"/>
                <a:sym typeface="Assistant"/>
              </a:rPr>
              <a:t>Notebook 3: Retail Sales Data Model LR. Tool: Azure Databricks. Trained the Linear Regression model using historical sales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9"/>
          <p:cNvSpPr/>
          <p:nvPr/>
        </p:nvSpPr>
        <p:spPr>
          <a:xfrm rot="7045804">
            <a:off x="10682967" y="3706429"/>
            <a:ext cx="12375396" cy="14495339"/>
          </a:xfrm>
          <a:custGeom>
            <a:rect b="b" l="l" r="r" t="t"/>
            <a:pathLst>
              <a:path extrusionOk="0" h="14495339" w="12375396">
                <a:moveTo>
                  <a:pt x="0" y="0"/>
                </a:moveTo>
                <a:lnTo>
                  <a:pt x="12375395" y="0"/>
                </a:lnTo>
                <a:lnTo>
                  <a:pt x="12375395" y="14495339"/>
                </a:lnTo>
                <a:lnTo>
                  <a:pt x="0" y="14495339"/>
                </a:lnTo>
                <a:lnTo>
                  <a:pt x="0" y="0"/>
                </a:lnTo>
                <a:close/>
              </a:path>
            </a:pathLst>
          </a:custGeom>
          <a:blipFill rotWithShape="1">
            <a:blip r:embed="rId3">
              <a:alphaModFix/>
            </a:blip>
            <a:stretch>
              <a:fillRect b="0" l="0" r="0" t="0"/>
            </a:stretch>
          </a:blipFill>
          <a:ln>
            <a:noFill/>
          </a:ln>
        </p:spPr>
      </p:sp>
      <p:sp>
        <p:nvSpPr>
          <p:cNvPr id="187" name="Google Shape;187;p9"/>
          <p:cNvSpPr/>
          <p:nvPr/>
        </p:nvSpPr>
        <p:spPr>
          <a:xfrm rot="-3709566">
            <a:off x="-4038325" y="-8075025"/>
            <a:ext cx="12375396" cy="14495339"/>
          </a:xfrm>
          <a:custGeom>
            <a:rect b="b" l="l" r="r" t="t"/>
            <a:pathLst>
              <a:path extrusionOk="0" h="14495339" w="12375396">
                <a:moveTo>
                  <a:pt x="0" y="0"/>
                </a:moveTo>
                <a:lnTo>
                  <a:pt x="12375395" y="0"/>
                </a:lnTo>
                <a:lnTo>
                  <a:pt x="12375395" y="14495339"/>
                </a:lnTo>
                <a:lnTo>
                  <a:pt x="0" y="14495339"/>
                </a:lnTo>
                <a:lnTo>
                  <a:pt x="0" y="0"/>
                </a:lnTo>
                <a:close/>
              </a:path>
            </a:pathLst>
          </a:custGeom>
          <a:blipFill rotWithShape="1">
            <a:blip r:embed="rId3">
              <a:alphaModFix/>
            </a:blip>
            <a:stretch>
              <a:fillRect b="0" l="0" r="0" t="0"/>
            </a:stretch>
          </a:blipFill>
          <a:ln>
            <a:noFill/>
          </a:ln>
        </p:spPr>
      </p:sp>
      <p:sp>
        <p:nvSpPr>
          <p:cNvPr id="188" name="Google Shape;188;p9"/>
          <p:cNvSpPr/>
          <p:nvPr/>
        </p:nvSpPr>
        <p:spPr>
          <a:xfrm>
            <a:off x="14799868" y="-163964"/>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4">
              <a:alphaModFix/>
            </a:blip>
            <a:stretch>
              <a:fillRect b="0" l="0" r="0" t="0"/>
            </a:stretch>
          </a:blipFill>
          <a:ln>
            <a:noFill/>
          </a:ln>
        </p:spPr>
      </p:sp>
      <p:sp>
        <p:nvSpPr>
          <p:cNvPr id="189" name="Google Shape;189;p9"/>
          <p:cNvSpPr/>
          <p:nvPr/>
        </p:nvSpPr>
        <p:spPr>
          <a:xfrm>
            <a:off x="1028700" y="8144447"/>
            <a:ext cx="2459432" cy="2287272"/>
          </a:xfrm>
          <a:custGeom>
            <a:rect b="b" l="l" r="r" t="t"/>
            <a:pathLst>
              <a:path extrusionOk="0" h="2287272" w="2459432">
                <a:moveTo>
                  <a:pt x="0" y="0"/>
                </a:moveTo>
                <a:lnTo>
                  <a:pt x="2459432" y="0"/>
                </a:lnTo>
                <a:lnTo>
                  <a:pt x="2459432" y="2287271"/>
                </a:lnTo>
                <a:lnTo>
                  <a:pt x="0" y="2287271"/>
                </a:lnTo>
                <a:lnTo>
                  <a:pt x="0" y="0"/>
                </a:lnTo>
                <a:close/>
              </a:path>
            </a:pathLst>
          </a:custGeom>
          <a:blipFill rotWithShape="1">
            <a:blip r:embed="rId4">
              <a:alphaModFix/>
            </a:blip>
            <a:stretch>
              <a:fillRect b="0" l="0" r="0" t="0"/>
            </a:stretch>
          </a:blipFill>
          <a:ln>
            <a:noFill/>
          </a:ln>
        </p:spPr>
      </p:sp>
      <p:grpSp>
        <p:nvGrpSpPr>
          <p:cNvPr id="190" name="Google Shape;190;p9"/>
          <p:cNvGrpSpPr/>
          <p:nvPr/>
        </p:nvGrpSpPr>
        <p:grpSpPr>
          <a:xfrm>
            <a:off x="4461373" y="4376915"/>
            <a:ext cx="1756352" cy="1497072"/>
            <a:chOff x="29210" y="0"/>
            <a:chExt cx="5746750" cy="4898390"/>
          </a:xfrm>
        </p:grpSpPr>
        <p:sp>
          <p:nvSpPr>
            <p:cNvPr id="191" name="Google Shape;191;p9"/>
            <p:cNvSpPr/>
            <p:nvPr/>
          </p:nvSpPr>
          <p:spPr>
            <a:xfrm>
              <a:off x="29210" y="2374900"/>
              <a:ext cx="5746750" cy="2523490"/>
            </a:xfrm>
            <a:custGeom>
              <a:rect b="b" l="l" r="r" t="t"/>
              <a:pathLst>
                <a:path extrusionOk="0" h="2523490" w="5746750">
                  <a:moveTo>
                    <a:pt x="190500" y="152400"/>
                  </a:moveTo>
                  <a:cubicBezTo>
                    <a:pt x="190500" y="152400"/>
                    <a:pt x="2416810" y="0"/>
                    <a:pt x="2432050" y="2393950"/>
                  </a:cubicBezTo>
                  <a:cubicBezTo>
                    <a:pt x="36830" y="2378710"/>
                    <a:pt x="190500" y="152400"/>
                    <a:pt x="190500" y="152400"/>
                  </a:cubicBezTo>
                  <a:close/>
                  <a:moveTo>
                    <a:pt x="2561590" y="2523490"/>
                  </a:moveTo>
                  <a:lnTo>
                    <a:pt x="2430780" y="2522220"/>
                  </a:lnTo>
                  <a:cubicBezTo>
                    <a:pt x="1658620" y="2517140"/>
                    <a:pt x="1057910" y="2289810"/>
                    <a:pt x="645160" y="1845310"/>
                  </a:cubicBezTo>
                  <a:cubicBezTo>
                    <a:pt x="0" y="1149350"/>
                    <a:pt x="58420" y="184150"/>
                    <a:pt x="60960" y="143510"/>
                  </a:cubicBezTo>
                  <a:lnTo>
                    <a:pt x="68580" y="31750"/>
                  </a:lnTo>
                  <a:lnTo>
                    <a:pt x="181610" y="24130"/>
                  </a:lnTo>
                  <a:cubicBezTo>
                    <a:pt x="181610" y="24130"/>
                    <a:pt x="213360" y="21590"/>
                    <a:pt x="269240" y="21590"/>
                  </a:cubicBezTo>
                  <a:cubicBezTo>
                    <a:pt x="648970" y="21590"/>
                    <a:pt x="2546350" y="135890"/>
                    <a:pt x="2561590" y="2393950"/>
                  </a:cubicBezTo>
                  <a:lnTo>
                    <a:pt x="2561590" y="2523490"/>
                  </a:lnTo>
                  <a:close/>
                  <a:moveTo>
                    <a:pt x="318770" y="280670"/>
                  </a:moveTo>
                  <a:cubicBezTo>
                    <a:pt x="326390" y="544830"/>
                    <a:pt x="391160" y="1193800"/>
                    <a:pt x="836930" y="1672590"/>
                  </a:cubicBezTo>
                  <a:cubicBezTo>
                    <a:pt x="1174750" y="2035810"/>
                    <a:pt x="1666240" y="2233930"/>
                    <a:pt x="2298700" y="2261870"/>
                  </a:cubicBezTo>
                  <a:cubicBezTo>
                    <a:pt x="2221230" y="486410"/>
                    <a:pt x="829310" y="290830"/>
                    <a:pt x="318770" y="280670"/>
                  </a:cubicBezTo>
                  <a:close/>
                  <a:moveTo>
                    <a:pt x="3314700" y="2393950"/>
                  </a:moveTo>
                  <a:cubicBezTo>
                    <a:pt x="3329940" y="0"/>
                    <a:pt x="5556250" y="152400"/>
                    <a:pt x="5556250" y="152400"/>
                  </a:cubicBezTo>
                  <a:cubicBezTo>
                    <a:pt x="5556250" y="152400"/>
                    <a:pt x="5708650" y="2378710"/>
                    <a:pt x="3314700" y="2393950"/>
                  </a:cubicBezTo>
                  <a:close/>
                  <a:moveTo>
                    <a:pt x="3185160" y="2392680"/>
                  </a:moveTo>
                  <a:cubicBezTo>
                    <a:pt x="3199130" y="134620"/>
                    <a:pt x="5096510" y="20320"/>
                    <a:pt x="5477510" y="20320"/>
                  </a:cubicBezTo>
                  <a:cubicBezTo>
                    <a:pt x="5533390" y="20320"/>
                    <a:pt x="5565140" y="22860"/>
                    <a:pt x="5565140" y="22860"/>
                  </a:cubicBezTo>
                  <a:lnTo>
                    <a:pt x="5678170" y="30480"/>
                  </a:lnTo>
                  <a:lnTo>
                    <a:pt x="5685790" y="142240"/>
                  </a:lnTo>
                  <a:cubicBezTo>
                    <a:pt x="5688330" y="182880"/>
                    <a:pt x="5746749" y="1149350"/>
                    <a:pt x="5101590" y="1844040"/>
                  </a:cubicBezTo>
                  <a:cubicBezTo>
                    <a:pt x="4688840" y="2288540"/>
                    <a:pt x="4088129" y="2515870"/>
                    <a:pt x="3315970" y="2520950"/>
                  </a:cubicBezTo>
                  <a:lnTo>
                    <a:pt x="3185159" y="2522220"/>
                  </a:lnTo>
                  <a:lnTo>
                    <a:pt x="3185159" y="2392680"/>
                  </a:lnTo>
                  <a:close/>
                  <a:moveTo>
                    <a:pt x="3446780" y="2260600"/>
                  </a:moveTo>
                  <a:cubicBezTo>
                    <a:pt x="4079240" y="2232660"/>
                    <a:pt x="4570730" y="2034540"/>
                    <a:pt x="4908550" y="1671320"/>
                  </a:cubicBezTo>
                  <a:cubicBezTo>
                    <a:pt x="5354320" y="1192530"/>
                    <a:pt x="5419090" y="543560"/>
                    <a:pt x="5426710" y="279400"/>
                  </a:cubicBezTo>
                  <a:cubicBezTo>
                    <a:pt x="4916170" y="290830"/>
                    <a:pt x="3524250" y="486410"/>
                    <a:pt x="3446780" y="2260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1188720" y="0"/>
              <a:ext cx="3362960" cy="3525520"/>
            </a:xfrm>
            <a:custGeom>
              <a:rect b="b" l="l" r="r" t="t"/>
              <a:pathLst>
                <a:path extrusionOk="0" h="3525520" w="3362960">
                  <a:moveTo>
                    <a:pt x="1681480" y="171450"/>
                  </a:moveTo>
                  <a:cubicBezTo>
                    <a:pt x="1681480" y="171450"/>
                    <a:pt x="3362960" y="1637030"/>
                    <a:pt x="1681480" y="3341370"/>
                  </a:cubicBezTo>
                  <a:cubicBezTo>
                    <a:pt x="0" y="1638300"/>
                    <a:pt x="1681480" y="171450"/>
                    <a:pt x="1681480" y="171450"/>
                  </a:cubicBezTo>
                  <a:close/>
                  <a:moveTo>
                    <a:pt x="1681480" y="3525520"/>
                  </a:moveTo>
                  <a:lnTo>
                    <a:pt x="1590040" y="3432810"/>
                  </a:lnTo>
                  <a:cubicBezTo>
                    <a:pt x="1047750" y="2882900"/>
                    <a:pt x="783590" y="2297430"/>
                    <a:pt x="806450" y="1691640"/>
                  </a:cubicBezTo>
                  <a:cubicBezTo>
                    <a:pt x="842010" y="742950"/>
                    <a:pt x="1565910" y="101600"/>
                    <a:pt x="1596390" y="74930"/>
                  </a:cubicBezTo>
                  <a:lnTo>
                    <a:pt x="1681480" y="0"/>
                  </a:lnTo>
                  <a:lnTo>
                    <a:pt x="1766570" y="73660"/>
                  </a:lnTo>
                  <a:cubicBezTo>
                    <a:pt x="1797050" y="100330"/>
                    <a:pt x="2522220" y="742950"/>
                    <a:pt x="2556510" y="1690370"/>
                  </a:cubicBezTo>
                  <a:cubicBezTo>
                    <a:pt x="2579370" y="2296160"/>
                    <a:pt x="2315210" y="2881630"/>
                    <a:pt x="1772920" y="3431540"/>
                  </a:cubicBezTo>
                  <a:lnTo>
                    <a:pt x="1681480" y="3525520"/>
                  </a:lnTo>
                  <a:close/>
                  <a:moveTo>
                    <a:pt x="1681480" y="353060"/>
                  </a:moveTo>
                  <a:cubicBezTo>
                    <a:pt x="1499870" y="544830"/>
                    <a:pt x="1088390" y="1050290"/>
                    <a:pt x="1064260" y="1703070"/>
                  </a:cubicBezTo>
                  <a:cubicBezTo>
                    <a:pt x="1046480" y="2199640"/>
                    <a:pt x="1253490" y="2687320"/>
                    <a:pt x="1681480" y="3153410"/>
                  </a:cubicBezTo>
                  <a:cubicBezTo>
                    <a:pt x="2109470" y="2687320"/>
                    <a:pt x="2316480" y="2199640"/>
                    <a:pt x="2298700" y="1703070"/>
                  </a:cubicBezTo>
                  <a:cubicBezTo>
                    <a:pt x="2275840" y="1050290"/>
                    <a:pt x="1864360" y="544830"/>
                    <a:pt x="1681480" y="3530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9"/>
          <p:cNvSpPr/>
          <p:nvPr/>
        </p:nvSpPr>
        <p:spPr>
          <a:xfrm>
            <a:off x="3353056" y="6243460"/>
            <a:ext cx="5443215" cy="3014840"/>
          </a:xfrm>
          <a:custGeom>
            <a:rect b="b" l="l" r="r" t="t"/>
            <a:pathLst>
              <a:path extrusionOk="0" h="3014840" w="5443215">
                <a:moveTo>
                  <a:pt x="0" y="0"/>
                </a:moveTo>
                <a:lnTo>
                  <a:pt x="5443215" y="0"/>
                </a:lnTo>
                <a:lnTo>
                  <a:pt x="5443215" y="3014840"/>
                </a:lnTo>
                <a:lnTo>
                  <a:pt x="0" y="3014840"/>
                </a:lnTo>
                <a:lnTo>
                  <a:pt x="0" y="0"/>
                </a:lnTo>
                <a:close/>
              </a:path>
            </a:pathLst>
          </a:custGeom>
          <a:blipFill rotWithShape="1">
            <a:blip r:embed="rId5">
              <a:alphaModFix/>
            </a:blip>
            <a:stretch>
              <a:fillRect b="-17437" l="0" r="-107619" t="-3448"/>
            </a:stretch>
          </a:blipFill>
          <a:ln>
            <a:noFill/>
          </a:ln>
        </p:spPr>
      </p:sp>
      <p:sp>
        <p:nvSpPr>
          <p:cNvPr id="194" name="Google Shape;194;p9"/>
          <p:cNvSpPr/>
          <p:nvPr/>
        </p:nvSpPr>
        <p:spPr>
          <a:xfrm>
            <a:off x="11158446" y="6213677"/>
            <a:ext cx="5351985" cy="3044623"/>
          </a:xfrm>
          <a:custGeom>
            <a:rect b="b" l="l" r="r" t="t"/>
            <a:pathLst>
              <a:path extrusionOk="0" h="3044623" w="5351985">
                <a:moveTo>
                  <a:pt x="0" y="0"/>
                </a:moveTo>
                <a:lnTo>
                  <a:pt x="5351985" y="0"/>
                </a:lnTo>
                <a:lnTo>
                  <a:pt x="5351985" y="3044623"/>
                </a:lnTo>
                <a:lnTo>
                  <a:pt x="0" y="3044623"/>
                </a:lnTo>
                <a:lnTo>
                  <a:pt x="0" y="0"/>
                </a:lnTo>
                <a:close/>
              </a:path>
            </a:pathLst>
          </a:custGeom>
          <a:blipFill rotWithShape="1">
            <a:blip r:embed="rId6">
              <a:alphaModFix/>
            </a:blip>
            <a:stretch>
              <a:fillRect b="-1268" l="0" r="0" t="-1269"/>
            </a:stretch>
          </a:blipFill>
          <a:ln>
            <a:noFill/>
          </a:ln>
        </p:spPr>
      </p:sp>
      <p:sp>
        <p:nvSpPr>
          <p:cNvPr id="195" name="Google Shape;195;p9"/>
          <p:cNvSpPr txBox="1"/>
          <p:nvPr/>
        </p:nvSpPr>
        <p:spPr>
          <a:xfrm>
            <a:off x="7587363" y="2123307"/>
            <a:ext cx="3580090" cy="714375"/>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US" sz="4749">
                <a:solidFill>
                  <a:srgbClr val="000000"/>
                </a:solidFill>
                <a:latin typeface="Assistant"/>
                <a:ea typeface="Assistant"/>
                <a:cs typeface="Assistant"/>
                <a:sym typeface="Assistant"/>
              </a:rPr>
              <a:t>CI/CD Pipeline</a:t>
            </a:r>
            <a:endParaRPr/>
          </a:p>
        </p:txBody>
      </p:sp>
      <p:sp>
        <p:nvSpPr>
          <p:cNvPr id="196" name="Google Shape;196;p9"/>
          <p:cNvSpPr txBox="1"/>
          <p:nvPr/>
        </p:nvSpPr>
        <p:spPr>
          <a:xfrm>
            <a:off x="4599942" y="3581357"/>
            <a:ext cx="1474946"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000000"/>
                </a:solidFill>
                <a:latin typeface="Assistant"/>
                <a:ea typeface="Assistant"/>
                <a:cs typeface="Assistant"/>
                <a:sym typeface="Assistant"/>
              </a:rPr>
              <a:t>Branches</a:t>
            </a:r>
            <a:endParaRPr/>
          </a:p>
        </p:txBody>
      </p:sp>
      <p:sp>
        <p:nvSpPr>
          <p:cNvPr id="197" name="Google Shape;197;p9"/>
          <p:cNvSpPr txBox="1"/>
          <p:nvPr/>
        </p:nvSpPr>
        <p:spPr>
          <a:xfrm>
            <a:off x="1857155" y="4528960"/>
            <a:ext cx="7828176"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000000"/>
                </a:solidFill>
                <a:latin typeface="Assistant"/>
                <a:ea typeface="Assistant"/>
                <a:cs typeface="Assistant"/>
                <a:sym typeface="Assistant"/>
              </a:rPr>
              <a:t>dev: For development and testing. prod: For production-ready changes. Merged into main for release.</a:t>
            </a:r>
            <a:endParaRPr/>
          </a:p>
        </p:txBody>
      </p:sp>
      <p:sp>
        <p:nvSpPr>
          <p:cNvPr id="198" name="Google Shape;198;p9"/>
          <p:cNvSpPr txBox="1"/>
          <p:nvPr/>
        </p:nvSpPr>
        <p:spPr>
          <a:xfrm>
            <a:off x="12748954" y="3581357"/>
            <a:ext cx="1285875"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000000"/>
                </a:solidFill>
                <a:latin typeface="Assistant"/>
                <a:ea typeface="Assistant"/>
                <a:cs typeface="Assistant"/>
                <a:sym typeface="Assistant"/>
              </a:rPr>
              <a:t>Pipeline</a:t>
            </a:r>
            <a:endParaRPr/>
          </a:p>
        </p:txBody>
      </p:sp>
      <p:sp>
        <p:nvSpPr>
          <p:cNvPr id="199" name="Google Shape;199;p9"/>
          <p:cNvSpPr txBox="1"/>
          <p:nvPr/>
        </p:nvSpPr>
        <p:spPr>
          <a:xfrm>
            <a:off x="10229075" y="4448175"/>
            <a:ext cx="7210727"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000">
                <a:solidFill>
                  <a:srgbClr val="000000"/>
                </a:solidFill>
                <a:latin typeface="Assistant"/>
                <a:ea typeface="Assistant"/>
                <a:cs typeface="Assistant"/>
                <a:sym typeface="Assistant"/>
              </a:rPr>
              <a:t>Automated deployment of Databricks Notebooks. Release folders created in the Azure Workspace for final outputs.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